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62" r:id="rId2"/>
    <p:sldId id="265" r:id="rId3"/>
    <p:sldId id="267" r:id="rId4"/>
    <p:sldId id="264" r:id="rId5"/>
  </p:sldIdLst>
  <p:sldSz cx="7559675" cy="10691813"/>
  <p:notesSz cx="6888163" cy="10018713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6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7E1"/>
    <a:srgbClr val="FF9966"/>
    <a:srgbClr val="FF6600"/>
    <a:srgbClr val="C59EE2"/>
    <a:srgbClr val="FFCC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1374" y="48"/>
      </p:cViewPr>
      <p:guideLst>
        <p:guide orient="horz" pos="3416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598" tIns="48299" rIns="96598" bIns="482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598" tIns="48299" rIns="96598" bIns="48299" rtlCol="0"/>
          <a:lstStyle>
            <a:lvl1pPr algn="r">
              <a:defRPr sz="1200"/>
            </a:lvl1pPr>
          </a:lstStyle>
          <a:p>
            <a:fld id="{8D8CFBDC-8DFA-4A98-8B1D-F2BB9EAE9A0F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9488" y="1252538"/>
            <a:ext cx="238918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8" tIns="48299" rIns="96598" bIns="482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598" tIns="48299" rIns="96598" bIns="4829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598" tIns="48299" rIns="96598" bIns="482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598" tIns="48299" rIns="96598" bIns="48299" rtlCol="0" anchor="b"/>
          <a:lstStyle>
            <a:lvl1pPr algn="r">
              <a:defRPr sz="1200"/>
            </a:lvl1pPr>
          </a:lstStyle>
          <a:p>
            <a:fld id="{CA4CA3C1-A636-44EC-8A2E-2447D7C06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72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99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65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94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52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3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95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2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51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4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02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75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549B7-603E-49DC-A0A2-DB6E2A46E38A}" type="datetimeFigureOut">
              <a:rPr kumimoji="1" lang="ja-JP" altLang="en-US" smtClean="0"/>
              <a:t>2016/9/14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57F36-4833-40D4-B6C9-D1A24D1B6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9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548986" y="10064029"/>
            <a:ext cx="6624637" cy="4254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　ライフリッチコンサルティング株式会社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96548" y="3725142"/>
            <a:ext cx="7370763" cy="3238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保育人材確保が困難を増している今日、職員の定着・育成がこども園・保育園にとって最重要の経営テーマとなっています。</a:t>
            </a:r>
            <a:endParaRPr lang="en-US" altLang="ja-JP" sz="1400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弊社では、豊富な人事コンサルティングの経験を活かし、職員の定着・育成に必要な人事考課の</a:t>
            </a: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スキル向上や、育成の実践</a:t>
            </a: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に役立つ事例検討を行うセミナーを開催いたします。</a:t>
            </a:r>
            <a:endParaRPr lang="en-US" altLang="ja-JP" sz="1400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講義に加えて、</a:t>
            </a: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事例に基づく模擬</a:t>
            </a: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考課や課題の検討を行う</a:t>
            </a:r>
            <a:endParaRPr lang="en-US" altLang="ja-JP" sz="1400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ことにより、実践に役立つプログラムとなっています。</a:t>
            </a:r>
            <a:endParaRPr lang="en-US" altLang="ja-JP" sz="1400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参加者同士の意見交換も予定しておりますので、</a:t>
            </a:r>
            <a:endParaRPr lang="en-US" altLang="ja-JP" sz="1400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職員の定着</a:t>
            </a: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・育成に関する悩みや疑問を解決する</a:t>
            </a:r>
            <a:endParaRPr lang="en-US" altLang="ja-JP" sz="1400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絶好の機会です。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理事長・園長に加えて主任など、人事考課や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育成に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携わる方にお薦めのセミナーです。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是非、ご参加いただきますよう、よろしくお願い申し上げます。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2411" y="1582017"/>
            <a:ext cx="7535862" cy="200025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人事考課スキル向上研修</a:t>
            </a:r>
            <a:r>
              <a:rPr lang="ja-JP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＆</a:t>
            </a:r>
            <a:endParaRPr lang="en-US" altLang="ja-JP" sz="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人材育成担当者交流研修</a:t>
            </a:r>
            <a:endParaRPr lang="en-US" altLang="ja-JP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886" y="124692"/>
            <a:ext cx="7515225" cy="523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◆保育人材マネジメントセミナー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シリーズ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636" y="5049117"/>
            <a:ext cx="25146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角丸四角形 17"/>
          <p:cNvSpPr/>
          <p:nvPr/>
        </p:nvSpPr>
        <p:spPr>
          <a:xfrm>
            <a:off x="61623" y="7127154"/>
            <a:ext cx="7313613" cy="2771775"/>
          </a:xfrm>
          <a:prstGeom prst="roundRect">
            <a:avLst>
              <a:gd name="adj" fmla="val 8645"/>
            </a:avLst>
          </a:prstGeom>
          <a:noFill/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開催日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❶人事考課スキル向上研修：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</a:p>
          <a:p>
            <a:pPr>
              <a:defRPr/>
            </a:pP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❷人材育成担当者交流研修：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  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両方とも参加、またはいずれかのみ参加をお選びいただけます。</a:t>
            </a:r>
          </a:p>
          <a:p>
            <a:pPr algn="ctr"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（❶、❷とも）</a:t>
            </a:r>
            <a:endParaRPr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TKP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東京駅日本橋カンファレンスセンター</a:t>
            </a:r>
            <a:endParaRPr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1006186" y="650154"/>
            <a:ext cx="914400" cy="914400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践</a:t>
            </a:r>
          </a:p>
        </p:txBody>
      </p:sp>
      <p:sp>
        <p:nvSpPr>
          <p:cNvPr id="20" name="円/楕円 19"/>
          <p:cNvSpPr/>
          <p:nvPr/>
        </p:nvSpPr>
        <p:spPr>
          <a:xfrm>
            <a:off x="91786" y="653329"/>
            <a:ext cx="914400" cy="914400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</a:t>
            </a:r>
          </a:p>
        </p:txBody>
      </p:sp>
      <p:sp>
        <p:nvSpPr>
          <p:cNvPr id="21" name="円/楕円 20"/>
          <p:cNvSpPr/>
          <p:nvPr/>
        </p:nvSpPr>
        <p:spPr>
          <a:xfrm>
            <a:off x="1920586" y="648567"/>
            <a:ext cx="914400" cy="914400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型</a:t>
            </a:r>
          </a:p>
        </p:txBody>
      </p:sp>
    </p:spTree>
    <p:extLst>
      <p:ext uri="{BB962C8B-B14F-4D97-AF65-F5344CB8AC3E}">
        <p14:creationId xmlns:p14="http://schemas.microsoft.com/office/powerpoint/2010/main" val="188648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0">
              <a:srgbClr val="F117E1"/>
            </a:gs>
            <a:gs pos="100000">
              <a:schemeClr val="bg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179388" y="237693"/>
            <a:ext cx="7200900" cy="9032875"/>
          </a:xfrm>
          <a:prstGeom prst="roundRect">
            <a:avLst>
              <a:gd name="adj" fmla="val 4665"/>
            </a:avLst>
          </a:prstGeom>
          <a:solidFill>
            <a:schemeClr val="bg1"/>
          </a:solidFill>
          <a:ln w="63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日（金）開催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人事考課スキル向上研修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853481"/>
              </p:ext>
            </p:extLst>
          </p:nvPr>
        </p:nvGraphicFramePr>
        <p:xfrm>
          <a:off x="395288" y="1637868"/>
          <a:ext cx="6840538" cy="7451724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471082"/>
                <a:gridCol w="1176867"/>
                <a:gridCol w="4192589"/>
              </a:tblGrid>
              <a:tr h="35998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プログラム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b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受付開始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b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561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7" marB="45717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</a:p>
                    <a:p>
                      <a:pPr algn="ctr"/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適宜休憩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講義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人事考課の考えと実践のポイントを理解する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Ⅱ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講義＆個人ワーク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考課項目と考課基準を理解する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Ⅲ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個人ワーク＆グループディスカッション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模擬考課事例の検討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Ⅳ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講義＆グループディスカッション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考課者に必要な日常行動とは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Ⅴ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個人ワーク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まとめ～自園に求められる考課のあり方～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60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研修のポイント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〇人事考課制度について、その考え方と実践のポイントを分かりやすく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解説します。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すでに考課制度を導入しているが運用に課題を抱えている園や、導入を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検討中の園においても参考いただける内容です。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〇模擬考課事例をグループで検討することを通じて、考課に関する客観的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な視点を得ることができます。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根拠のある考課を実践していくことを目指します。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〇考課者に必要な日常行動を意識するとともに、園にとって必要な考課の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あり方を考える機会をつくります。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これまでの考課について振り返り、改善に役立てます。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7" marB="45717" anchor="ctr">
                    <a:solidFill>
                      <a:srgbClr val="FFCCFF"/>
                    </a:solidFill>
                  </a:tcPr>
                </a:tc>
              </a:tr>
              <a:tr h="7920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対象者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認定こども園・保育園の人事考課担当者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（理事長・園長・主任・その他の管理職の方）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7" marB="45717" anchor="ctr">
                    <a:solidFill>
                      <a:srgbClr val="FFCCFF"/>
                    </a:solidFill>
                  </a:tcPr>
                </a:tc>
              </a:tr>
              <a:tr h="4680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参加料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お一人様　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10,000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円（消費税込み）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28" marR="91428" marT="45713" marB="45713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7" marB="45717" anchor="ctr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12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6" y="9394393"/>
            <a:ext cx="15525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1906588" y="9537268"/>
            <a:ext cx="518636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「両セミナーとも参加」または、</a:t>
            </a:r>
            <a:endParaRPr lang="en-US" altLang="ja-JP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一方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のみ参加」をお選びいただけま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910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0">
              <a:srgbClr val="F117E1"/>
            </a:gs>
            <a:gs pos="100000">
              <a:schemeClr val="bg1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201613" y="216911"/>
            <a:ext cx="7156450" cy="9032875"/>
          </a:xfrm>
          <a:prstGeom prst="roundRect">
            <a:avLst>
              <a:gd name="adj" fmla="val 4665"/>
            </a:avLst>
          </a:prstGeom>
          <a:solidFill>
            <a:schemeClr val="bg1"/>
          </a:solidFill>
          <a:ln w="63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日（金）開催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人材育成担当者交流研修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317742"/>
              </p:ext>
            </p:extLst>
          </p:nvPr>
        </p:nvGraphicFramePr>
        <p:xfrm>
          <a:off x="336550" y="1617086"/>
          <a:ext cx="6911975" cy="74882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4295"/>
                <a:gridCol w="1287637"/>
                <a:gridCol w="3960043"/>
              </a:tblGrid>
              <a:tr h="3708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プログラム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b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受付開始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b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45065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</a:p>
                    <a:p>
                      <a:pPr algn="ctr"/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適宜休憩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講義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人材育成担当者に求められるもの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Ⅱ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講義＆個人ワーク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育成対象者を知る～多角的な視点を持つ～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Ⅲ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個人ワーク＆グループディスカッション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課題のある事例へのアプローチを考える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Ⅳ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講義＆グループディスカッション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経験年数や状況に応じた育成方法を考える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Ⅴ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個人ワーク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まとめ～育成担当者として実践すべきこと～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6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研修のポイント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〇人材育成担当者に求められる姿勢やコミュニケーションのあり方を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確認し、実践に役立てることを目指します。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〇グループディスカッションを通じて、課題の</a:t>
                      </a:r>
                      <a:r>
                        <a:rPr kumimoji="1" lang="ja-JP" altLang="en-US" sz="12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ある事例について検討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するとともに、経験年数や職員の状況に応じた育成方法に関する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意見交換を行って、実践へのヒントを得ます。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〇性格診断ツールなどを活用したワークにより、育成の対象である職員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をより深く理解するための視野を広げます。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〇育成担当者としての実践を振り返り、職員とともに自分自身も成長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できることを目指します。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ctr">
                    <a:solidFill>
                      <a:srgbClr val="FFCCFF"/>
                    </a:solidFill>
                  </a:tcPr>
                </a:tc>
              </a:tr>
              <a:tr h="7920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対象者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認定こども園・保育園の人材育成担当者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（理事長・園長・主任・その他の管理職の方）</a:t>
                      </a:r>
                    </a:p>
                  </a:txBody>
                  <a:tcPr marL="91431" marR="91431" marT="45716" marB="45716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</a:tr>
              <a:tr h="5040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参加料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716" marB="45716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お一人様　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10,000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円（消費税込み）</a:t>
                      </a:r>
                    </a:p>
                  </a:txBody>
                  <a:tcPr marL="91431" marR="91431" marT="45716" marB="45716" anchor="ctr">
                    <a:lnL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pic>
        <p:nvPicPr>
          <p:cNvPr id="8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0" y="9435523"/>
            <a:ext cx="26955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336550" y="9516486"/>
            <a:ext cx="497681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皆で考え、成果につなげましょう！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368718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-142875" y="8827078"/>
            <a:ext cx="7469188" cy="4254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お申込み ▶▶▶ 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 0466-52-6097</a:t>
            </a:r>
            <a:endParaRPr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54013" y="9298566"/>
            <a:ext cx="5030787" cy="1104900"/>
          </a:xfrm>
          <a:prstGeom prst="roundRect">
            <a:avLst>
              <a:gd name="adj" fmla="val 988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ご連絡先：ライフリッチコンサルティング株式会社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Himalaya" panose="01010100010101010101" pitchFamily="2" charset="0"/>
            </a:endParaRPr>
          </a:p>
          <a:p>
            <a:pPr algn="ctr"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Himalaya" panose="01010100010101010101" pitchFamily="2" charset="0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〒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251-0016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　神奈川県藤沢市弥勒寺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2-2-13</a:t>
            </a: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Tel 0466-52-6091  Fax 0466-52-6097 </a:t>
            </a: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Mail info@liferich.jp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URL http://www.liferich.jp/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Himalaya" panose="01010100010101010101" pitchFamily="2" charset="0"/>
              </a:rPr>
              <a:t>　担当　齋藤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Himalaya" panose="01010100010101010101" pitchFamily="2" charset="0"/>
            </a:endParaRPr>
          </a:p>
        </p:txBody>
      </p:sp>
      <p:pic>
        <p:nvPicPr>
          <p:cNvPr id="12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9468428"/>
            <a:ext cx="1590675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991699"/>
              </p:ext>
            </p:extLst>
          </p:nvPr>
        </p:nvGraphicFramePr>
        <p:xfrm>
          <a:off x="233363" y="207820"/>
          <a:ext cx="7092950" cy="845842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911752"/>
                <a:gridCol w="1577388"/>
                <a:gridCol w="1443503"/>
                <a:gridCol w="1580154"/>
                <a:gridCol w="1580153"/>
              </a:tblGrid>
              <a:tr h="477981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お申込み手続き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4" marR="91444" marT="45714" marB="45714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03779">
                <a:tc gridSpan="5">
                  <a:txBody>
                    <a:bodyPr/>
                    <a:lstStyle/>
                    <a:p>
                      <a:pPr algn="l"/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本頁をコピーもしくは切り離した上で、以下の必要事項を記入の上、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12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にて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お申し込みください。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からのお申し込みも承ります。受付後、参加証・会場案内、お振込み案内をお送りさせていただきます。</a:t>
                      </a:r>
                    </a:p>
                    <a:p>
                      <a:pPr algn="l"/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いただいた個人情報については、弊社のプライバシーポリシーに基づいて厳重に管理をいたします。</a:t>
                      </a:r>
                    </a:p>
                    <a:p>
                      <a:pPr algn="l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また、本セミナーにおける使用目的以外での個人情報の使用はいたしません。</a:t>
                      </a:r>
                    </a:p>
                  </a:txBody>
                  <a:tcPr marL="91444" marR="91444" marT="45714" marB="45714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4" marR="91454" marT="45721" marB="45721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96147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参加希望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セミナー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および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ご参加者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参加希望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セミナー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の欄に、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それぞれ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ご記入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ください。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4" marR="91444" marT="45714" marB="45714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日開催　人事考課スキル向上研修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4" marR="91444" marT="45714" marB="4571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1454" marR="91454" marT="45721" marB="4572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1921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4" marR="91454" marT="45721" marB="45721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8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法人名・施設名</a:t>
                      </a: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ご連絡先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（　　　　　　）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（　　　　</a:t>
                      </a:r>
                      <a:r>
                        <a:rPr kumimoji="1" lang="ja-JP" altLang="en-US" sz="8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）</a:t>
                      </a:r>
                    </a:p>
                  </a:txBody>
                  <a:tcPr marL="91444" marR="91444" marT="45714" marB="4571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503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4" marR="91454" marT="45721" marB="45721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ご参加者役職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ご参加者氏名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ご参加者役職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ご参加者氏名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82463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4" marR="91454" marT="45721" marB="45721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日開催　人材育成担当者交流研修</a:t>
                      </a:r>
                    </a:p>
                  </a:txBody>
                  <a:tcPr marL="91444" marR="91444" marT="45714" marB="4571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19211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4" marR="91454" marT="45721" marB="45721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法人名・施設名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ご連絡先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（　　　　　　）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（　　　　</a:t>
                      </a:r>
                      <a:r>
                        <a:rPr kumimoji="1" lang="ja-JP" altLang="en-US" sz="8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）</a:t>
                      </a:r>
                    </a:p>
                  </a:txBody>
                  <a:tcPr marL="91444" marR="91444" marT="45714" marB="4571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7207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4" marR="91454" marT="45721" marB="45721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ご参加者役職</a:t>
                      </a: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ご参加者氏名</a:t>
                      </a: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ご参加者役職</a:t>
                      </a: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ご参加者氏名</a:t>
                      </a:r>
                    </a:p>
                  </a:txBody>
                  <a:tcPr marL="91444" marR="91444" marT="45714" marB="4571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890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4" marR="91444" marT="45714" marB="45714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ライフリッチコンサルティング株式会社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医療・介護・福祉に専門特化したコンサルティング会社として、医療機関・福祉施設における</a:t>
                      </a: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経営コンサルティングや福祉サービス第三者評価での実績多数。</a:t>
                      </a: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91444" marR="91444" marT="45714" marB="4571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4" marR="91444" marT="45714" marB="45714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TKP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東京日本橋カンファレンスセンター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JR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東京駅より徒歩</a:t>
                      </a: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　東京メトロ日本橋駅より徒歩１分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91444" marR="91444" marT="45714" marB="4571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2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</TotalTime>
  <Words>261</Words>
  <Application>Microsoft Office PowerPoint</Application>
  <PresentationFormat>ユーザー設定</PresentationFormat>
  <Paragraphs>250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メイリオ</vt:lpstr>
      <vt:lpstr>Arial</vt:lpstr>
      <vt:lpstr>Calibri</vt:lpstr>
      <vt:lpstr>Calibri Light</vt:lpstr>
      <vt:lpstr>Microsoft Himalaya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</dc:creator>
  <cp:lastModifiedBy>saito</cp:lastModifiedBy>
  <cp:revision>99</cp:revision>
  <cp:lastPrinted>2016-05-25T04:14:18Z</cp:lastPrinted>
  <dcterms:created xsi:type="dcterms:W3CDTF">2015-04-19T12:59:25Z</dcterms:created>
  <dcterms:modified xsi:type="dcterms:W3CDTF">2016-09-14T12:16:37Z</dcterms:modified>
</cp:coreProperties>
</file>