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3"/>
  </p:notesMasterIdLst>
  <p:sldIdLst>
    <p:sldId id="264" r:id="rId2"/>
  </p:sldIdLst>
  <p:sldSz cx="7559675" cy="10691813"/>
  <p:notesSz cx="6797675" cy="9926638"/>
  <p:defaultTextStyle>
    <a:defPPr>
      <a:defRPr lang="ja-JP"/>
    </a:defPPr>
    <a:lvl1pPr marL="0" algn="l" defTabSz="995507" rtl="0" eaLnBrk="1" latinLnBrk="0" hangingPunct="1">
      <a:defRPr kumimoji="1" sz="1960" kern="1200">
        <a:solidFill>
          <a:schemeClr val="tx1"/>
        </a:solidFill>
        <a:latin typeface="+mn-lt"/>
        <a:ea typeface="+mn-ea"/>
        <a:cs typeface="+mn-cs"/>
      </a:defRPr>
    </a:lvl1pPr>
    <a:lvl2pPr marL="497754" algn="l" defTabSz="995507" rtl="0" eaLnBrk="1" latinLnBrk="0" hangingPunct="1">
      <a:defRPr kumimoji="1" sz="1960" kern="1200">
        <a:solidFill>
          <a:schemeClr val="tx1"/>
        </a:solidFill>
        <a:latin typeface="+mn-lt"/>
        <a:ea typeface="+mn-ea"/>
        <a:cs typeface="+mn-cs"/>
      </a:defRPr>
    </a:lvl2pPr>
    <a:lvl3pPr marL="995507" algn="l" defTabSz="995507" rtl="0" eaLnBrk="1" latinLnBrk="0" hangingPunct="1">
      <a:defRPr kumimoji="1" sz="1960" kern="1200">
        <a:solidFill>
          <a:schemeClr val="tx1"/>
        </a:solidFill>
        <a:latin typeface="+mn-lt"/>
        <a:ea typeface="+mn-ea"/>
        <a:cs typeface="+mn-cs"/>
      </a:defRPr>
    </a:lvl3pPr>
    <a:lvl4pPr marL="1493261" algn="l" defTabSz="995507" rtl="0" eaLnBrk="1" latinLnBrk="0" hangingPunct="1">
      <a:defRPr kumimoji="1" sz="1960" kern="1200">
        <a:solidFill>
          <a:schemeClr val="tx1"/>
        </a:solidFill>
        <a:latin typeface="+mn-lt"/>
        <a:ea typeface="+mn-ea"/>
        <a:cs typeface="+mn-cs"/>
      </a:defRPr>
    </a:lvl4pPr>
    <a:lvl5pPr marL="1991015" algn="l" defTabSz="995507" rtl="0" eaLnBrk="1" latinLnBrk="0" hangingPunct="1">
      <a:defRPr kumimoji="1" sz="1960" kern="1200">
        <a:solidFill>
          <a:schemeClr val="tx1"/>
        </a:solidFill>
        <a:latin typeface="+mn-lt"/>
        <a:ea typeface="+mn-ea"/>
        <a:cs typeface="+mn-cs"/>
      </a:defRPr>
    </a:lvl5pPr>
    <a:lvl6pPr marL="2488768" algn="l" defTabSz="995507" rtl="0" eaLnBrk="1" latinLnBrk="0" hangingPunct="1">
      <a:defRPr kumimoji="1" sz="1960" kern="1200">
        <a:solidFill>
          <a:schemeClr val="tx1"/>
        </a:solidFill>
        <a:latin typeface="+mn-lt"/>
        <a:ea typeface="+mn-ea"/>
        <a:cs typeface="+mn-cs"/>
      </a:defRPr>
    </a:lvl6pPr>
    <a:lvl7pPr marL="2986522" algn="l" defTabSz="995507" rtl="0" eaLnBrk="1" latinLnBrk="0" hangingPunct="1">
      <a:defRPr kumimoji="1" sz="1960" kern="1200">
        <a:solidFill>
          <a:schemeClr val="tx1"/>
        </a:solidFill>
        <a:latin typeface="+mn-lt"/>
        <a:ea typeface="+mn-ea"/>
        <a:cs typeface="+mn-cs"/>
      </a:defRPr>
    </a:lvl7pPr>
    <a:lvl8pPr marL="3484275" algn="l" defTabSz="995507" rtl="0" eaLnBrk="1" latinLnBrk="0" hangingPunct="1">
      <a:defRPr kumimoji="1" sz="1960" kern="1200">
        <a:solidFill>
          <a:schemeClr val="tx1"/>
        </a:solidFill>
        <a:latin typeface="+mn-lt"/>
        <a:ea typeface="+mn-ea"/>
        <a:cs typeface="+mn-cs"/>
      </a:defRPr>
    </a:lvl8pPr>
    <a:lvl9pPr marL="3982029" algn="l" defTabSz="995507" rtl="0" eaLnBrk="1" latinLnBrk="0" hangingPunct="1">
      <a:defRPr kumimoji="1" sz="196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58" userDrawn="1">
          <p15:clr>
            <a:srgbClr val="A4A3A4"/>
          </p15:clr>
        </p15:guide>
        <p15:guide id="2" pos="235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117E1"/>
    <a:srgbClr val="FFCC99"/>
    <a:srgbClr val="FF9966"/>
    <a:srgbClr val="FF66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showGuides="1">
      <p:cViewPr>
        <p:scale>
          <a:sx n="70" d="100"/>
          <a:sy n="70" d="100"/>
        </p:scale>
        <p:origin x="1674" y="-762"/>
      </p:cViewPr>
      <p:guideLst>
        <p:guide orient="horz" pos="3458"/>
        <p:guide pos="235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5555" tIns="47777" rIns="95555" bIns="47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0"/>
            <a:ext cx="2945660" cy="498056"/>
          </a:xfrm>
          <a:prstGeom prst="rect">
            <a:avLst/>
          </a:prstGeom>
        </p:spPr>
        <p:txBody>
          <a:bodyPr vert="horz" lIns="95555" tIns="47777" rIns="95555" bIns="47777" rtlCol="0"/>
          <a:lstStyle>
            <a:lvl1pPr algn="r">
              <a:defRPr sz="1200"/>
            </a:lvl1pPr>
          </a:lstStyle>
          <a:p>
            <a:fld id="{8D8CFBDC-8DFA-4A98-8B1D-F2BB9EAE9A0F}" type="datetimeFigureOut">
              <a:rPr kumimoji="1" lang="ja-JP" altLang="en-US" smtClean="0"/>
              <a:t>2017/3/16</a:t>
            </a:fld>
            <a:endParaRPr kumimoji="1" lang="ja-JP" altLang="en-US"/>
          </a:p>
        </p:txBody>
      </p:sp>
      <p:sp>
        <p:nvSpPr>
          <p:cNvPr id="4" name="スライド イメージ プレースホルダー 3"/>
          <p:cNvSpPr>
            <a:spLocks noGrp="1" noRot="1" noChangeAspect="1"/>
          </p:cNvSpPr>
          <p:nvPr>
            <p:ph type="sldImg" idx="2"/>
          </p:nvPr>
        </p:nvSpPr>
        <p:spPr>
          <a:xfrm>
            <a:off x="2216150" y="1241425"/>
            <a:ext cx="2365375" cy="3348038"/>
          </a:xfrm>
          <a:prstGeom prst="rect">
            <a:avLst/>
          </a:prstGeom>
          <a:noFill/>
          <a:ln w="12700">
            <a:solidFill>
              <a:prstClr val="black"/>
            </a:solidFill>
          </a:ln>
        </p:spPr>
        <p:txBody>
          <a:bodyPr vert="horz" lIns="95555" tIns="47777" rIns="95555" bIns="47777" rtlCol="0" anchor="ctr"/>
          <a:lstStyle/>
          <a:p>
            <a:endParaRPr lang="ja-JP" altLang="en-US"/>
          </a:p>
        </p:txBody>
      </p:sp>
      <p:sp>
        <p:nvSpPr>
          <p:cNvPr id="5" name="ノート プレースホルダー 4"/>
          <p:cNvSpPr>
            <a:spLocks noGrp="1"/>
          </p:cNvSpPr>
          <p:nvPr>
            <p:ph type="body" sz="quarter" idx="3"/>
          </p:nvPr>
        </p:nvSpPr>
        <p:spPr>
          <a:xfrm>
            <a:off x="679768" y="4777195"/>
            <a:ext cx="5438140" cy="3908613"/>
          </a:xfrm>
          <a:prstGeom prst="rect">
            <a:avLst/>
          </a:prstGeom>
        </p:spPr>
        <p:txBody>
          <a:bodyPr vert="horz" lIns="95555" tIns="47777" rIns="95555" bIns="4777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28584"/>
            <a:ext cx="2945660" cy="498054"/>
          </a:xfrm>
          <a:prstGeom prst="rect">
            <a:avLst/>
          </a:prstGeom>
        </p:spPr>
        <p:txBody>
          <a:bodyPr vert="horz" lIns="95555" tIns="47777" rIns="95555" bIns="47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8054"/>
          </a:xfrm>
          <a:prstGeom prst="rect">
            <a:avLst/>
          </a:prstGeom>
        </p:spPr>
        <p:txBody>
          <a:bodyPr vert="horz" lIns="95555" tIns="47777" rIns="95555" bIns="47777" rtlCol="0" anchor="b"/>
          <a:lstStyle>
            <a:lvl1pPr algn="r">
              <a:defRPr sz="1200"/>
            </a:lvl1pPr>
          </a:lstStyle>
          <a:p>
            <a:fld id="{CA4CA3C1-A636-44EC-8A2E-2447D7C06893}" type="slidenum">
              <a:rPr kumimoji="1" lang="ja-JP" altLang="en-US" smtClean="0"/>
              <a:t>‹#›</a:t>
            </a:fld>
            <a:endParaRPr kumimoji="1" lang="ja-JP" altLang="en-US"/>
          </a:p>
        </p:txBody>
      </p:sp>
    </p:spTree>
    <p:extLst>
      <p:ext uri="{BB962C8B-B14F-4D97-AF65-F5344CB8AC3E}">
        <p14:creationId xmlns:p14="http://schemas.microsoft.com/office/powerpoint/2010/main" val="3362728717"/>
      </p:ext>
    </p:extLst>
  </p:cSld>
  <p:clrMap bg1="lt1" tx1="dk1" bg2="lt2" tx2="dk2" accent1="accent1" accent2="accent2" accent3="accent3" accent4="accent4" accent5="accent5" accent6="accent6" hlink="hlink" folHlink="folHlink"/>
  <p:notesStyle>
    <a:lvl1pPr marL="0" algn="l" defTabSz="995507" rtl="0" eaLnBrk="1" latinLnBrk="0" hangingPunct="1">
      <a:defRPr kumimoji="1" sz="1306" kern="1200">
        <a:solidFill>
          <a:schemeClr val="tx1"/>
        </a:solidFill>
        <a:latin typeface="+mn-lt"/>
        <a:ea typeface="+mn-ea"/>
        <a:cs typeface="+mn-cs"/>
      </a:defRPr>
    </a:lvl1pPr>
    <a:lvl2pPr marL="497754" algn="l" defTabSz="995507" rtl="0" eaLnBrk="1" latinLnBrk="0" hangingPunct="1">
      <a:defRPr kumimoji="1" sz="1306" kern="1200">
        <a:solidFill>
          <a:schemeClr val="tx1"/>
        </a:solidFill>
        <a:latin typeface="+mn-lt"/>
        <a:ea typeface="+mn-ea"/>
        <a:cs typeface="+mn-cs"/>
      </a:defRPr>
    </a:lvl2pPr>
    <a:lvl3pPr marL="995507" algn="l" defTabSz="995507" rtl="0" eaLnBrk="1" latinLnBrk="0" hangingPunct="1">
      <a:defRPr kumimoji="1" sz="1306" kern="1200">
        <a:solidFill>
          <a:schemeClr val="tx1"/>
        </a:solidFill>
        <a:latin typeface="+mn-lt"/>
        <a:ea typeface="+mn-ea"/>
        <a:cs typeface="+mn-cs"/>
      </a:defRPr>
    </a:lvl3pPr>
    <a:lvl4pPr marL="1493261" algn="l" defTabSz="995507" rtl="0" eaLnBrk="1" latinLnBrk="0" hangingPunct="1">
      <a:defRPr kumimoji="1" sz="1306" kern="1200">
        <a:solidFill>
          <a:schemeClr val="tx1"/>
        </a:solidFill>
        <a:latin typeface="+mn-lt"/>
        <a:ea typeface="+mn-ea"/>
        <a:cs typeface="+mn-cs"/>
      </a:defRPr>
    </a:lvl4pPr>
    <a:lvl5pPr marL="1991015" algn="l" defTabSz="995507" rtl="0" eaLnBrk="1" latinLnBrk="0" hangingPunct="1">
      <a:defRPr kumimoji="1" sz="1306" kern="1200">
        <a:solidFill>
          <a:schemeClr val="tx1"/>
        </a:solidFill>
        <a:latin typeface="+mn-lt"/>
        <a:ea typeface="+mn-ea"/>
        <a:cs typeface="+mn-cs"/>
      </a:defRPr>
    </a:lvl5pPr>
    <a:lvl6pPr marL="2488768" algn="l" defTabSz="995507" rtl="0" eaLnBrk="1" latinLnBrk="0" hangingPunct="1">
      <a:defRPr kumimoji="1" sz="1306" kern="1200">
        <a:solidFill>
          <a:schemeClr val="tx1"/>
        </a:solidFill>
        <a:latin typeface="+mn-lt"/>
        <a:ea typeface="+mn-ea"/>
        <a:cs typeface="+mn-cs"/>
      </a:defRPr>
    </a:lvl6pPr>
    <a:lvl7pPr marL="2986522" algn="l" defTabSz="995507" rtl="0" eaLnBrk="1" latinLnBrk="0" hangingPunct="1">
      <a:defRPr kumimoji="1" sz="1306" kern="1200">
        <a:solidFill>
          <a:schemeClr val="tx1"/>
        </a:solidFill>
        <a:latin typeface="+mn-lt"/>
        <a:ea typeface="+mn-ea"/>
        <a:cs typeface="+mn-cs"/>
      </a:defRPr>
    </a:lvl7pPr>
    <a:lvl8pPr marL="3484275" algn="l" defTabSz="995507" rtl="0" eaLnBrk="1" latinLnBrk="0" hangingPunct="1">
      <a:defRPr kumimoji="1" sz="1306" kern="1200">
        <a:solidFill>
          <a:schemeClr val="tx1"/>
        </a:solidFill>
        <a:latin typeface="+mn-lt"/>
        <a:ea typeface="+mn-ea"/>
        <a:cs typeface="+mn-cs"/>
      </a:defRPr>
    </a:lvl8pPr>
    <a:lvl9pPr marL="3982029" algn="l" defTabSz="995507" rtl="0" eaLnBrk="1" latinLnBrk="0" hangingPunct="1">
      <a:defRPr kumimoji="1" sz="1306"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040202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750666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7507927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685984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5720058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9249624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4" name="Content Placeholder 3"/>
          <p:cNvSpPr>
            <a:spLocks noGrp="1"/>
          </p:cNvSpPr>
          <p:nvPr>
            <p:ph sz="half" idx="2"/>
          </p:nvPr>
        </p:nvSpPr>
        <p:spPr>
          <a:xfrm>
            <a:off x="520713" y="3905482"/>
            <a:ext cx="3198096"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ja-JP" altLang="en-US" smtClean="0"/>
              <a:t>マスター テキストの書式設定</a:t>
            </a:r>
          </a:p>
        </p:txBody>
      </p:sp>
      <p:sp>
        <p:nvSpPr>
          <p:cNvPr id="6" name="Content Placeholder 5"/>
          <p:cNvSpPr>
            <a:spLocks noGrp="1"/>
          </p:cNvSpPr>
          <p:nvPr>
            <p:ph sz="quarter" idx="4"/>
          </p:nvPr>
        </p:nvSpPr>
        <p:spPr>
          <a:xfrm>
            <a:off x="3827086" y="3905482"/>
            <a:ext cx="3213847" cy="574437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4204731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112828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2989310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00693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ja-JP" altLang="en-US" smtClean="0"/>
              <a:t>図を追加</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78549B7-603E-49DC-A0A2-DB6E2A46E38A}" type="datetimeFigureOut">
              <a:rPr kumimoji="1" lang="ja-JP" altLang="en-US" smtClean="0"/>
              <a:t>2017/3/16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524714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078549B7-603E-49DC-A0A2-DB6E2A46E38A}" type="datetimeFigureOut">
              <a:rPr kumimoji="1" lang="ja-JP" altLang="en-US" smtClean="0"/>
              <a:t>2017/3/16</a:t>
            </a:fld>
            <a:endParaRPr kumimoji="1" lang="ja-JP" altLang="en-US"/>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47557F36-4833-40D4-B6C9-D1A24D1B689B}" type="slidenum">
              <a:rPr kumimoji="1" lang="ja-JP" altLang="en-US" smtClean="0"/>
              <a:t>‹#›</a:t>
            </a:fld>
            <a:endParaRPr kumimoji="1" lang="ja-JP" altLang="en-US"/>
          </a:p>
        </p:txBody>
      </p:sp>
    </p:spTree>
    <p:extLst>
      <p:ext uri="{BB962C8B-B14F-4D97-AF65-F5344CB8AC3E}">
        <p14:creationId xmlns:p14="http://schemas.microsoft.com/office/powerpoint/2010/main" val="365981220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55934" rtl="0" eaLnBrk="1" latinLnBrk="0" hangingPunct="1">
        <a:lnSpc>
          <a:spcPct val="90000"/>
        </a:lnSpc>
        <a:spcBef>
          <a:spcPct val="0"/>
        </a:spcBef>
        <a:buNone/>
        <a:defRPr kumimoji="1"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kumimoji="1"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kumimoji="1"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kumimoji="1"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kumimoji="1" sz="1488" kern="1200">
          <a:solidFill>
            <a:schemeClr val="tx1"/>
          </a:solidFill>
          <a:latin typeface="+mn-lt"/>
          <a:ea typeface="+mn-ea"/>
          <a:cs typeface="+mn-cs"/>
        </a:defRPr>
      </a:lvl9pPr>
    </p:bodyStyle>
    <p:otherStyle>
      <a:defPPr>
        <a:defRPr lang="en-US"/>
      </a:defPPr>
      <a:lvl1pPr marL="0" algn="l" defTabSz="755934" rtl="0" eaLnBrk="1" latinLnBrk="0" hangingPunct="1">
        <a:defRPr kumimoji="1" sz="1488" kern="1200">
          <a:solidFill>
            <a:schemeClr val="tx1"/>
          </a:solidFill>
          <a:latin typeface="+mn-lt"/>
          <a:ea typeface="+mn-ea"/>
          <a:cs typeface="+mn-cs"/>
        </a:defRPr>
      </a:lvl1pPr>
      <a:lvl2pPr marL="377967" algn="l" defTabSz="755934" rtl="0" eaLnBrk="1" latinLnBrk="0" hangingPunct="1">
        <a:defRPr kumimoji="1" sz="1488" kern="1200">
          <a:solidFill>
            <a:schemeClr val="tx1"/>
          </a:solidFill>
          <a:latin typeface="+mn-lt"/>
          <a:ea typeface="+mn-ea"/>
          <a:cs typeface="+mn-cs"/>
        </a:defRPr>
      </a:lvl2pPr>
      <a:lvl3pPr marL="755934" algn="l" defTabSz="755934" rtl="0" eaLnBrk="1" latinLnBrk="0" hangingPunct="1">
        <a:defRPr kumimoji="1" sz="1488" kern="1200">
          <a:solidFill>
            <a:schemeClr val="tx1"/>
          </a:solidFill>
          <a:latin typeface="+mn-lt"/>
          <a:ea typeface="+mn-ea"/>
          <a:cs typeface="+mn-cs"/>
        </a:defRPr>
      </a:lvl3pPr>
      <a:lvl4pPr marL="1133902" algn="l" defTabSz="755934" rtl="0" eaLnBrk="1" latinLnBrk="0" hangingPunct="1">
        <a:defRPr kumimoji="1" sz="1488" kern="1200">
          <a:solidFill>
            <a:schemeClr val="tx1"/>
          </a:solidFill>
          <a:latin typeface="+mn-lt"/>
          <a:ea typeface="+mn-ea"/>
          <a:cs typeface="+mn-cs"/>
        </a:defRPr>
      </a:lvl4pPr>
      <a:lvl5pPr marL="1511869" algn="l" defTabSz="755934" rtl="0" eaLnBrk="1" latinLnBrk="0" hangingPunct="1">
        <a:defRPr kumimoji="1" sz="1488" kern="1200">
          <a:solidFill>
            <a:schemeClr val="tx1"/>
          </a:solidFill>
          <a:latin typeface="+mn-lt"/>
          <a:ea typeface="+mn-ea"/>
          <a:cs typeface="+mn-cs"/>
        </a:defRPr>
      </a:lvl5pPr>
      <a:lvl6pPr marL="1889836" algn="l" defTabSz="755934" rtl="0" eaLnBrk="1" latinLnBrk="0" hangingPunct="1">
        <a:defRPr kumimoji="1" sz="1488" kern="1200">
          <a:solidFill>
            <a:schemeClr val="tx1"/>
          </a:solidFill>
          <a:latin typeface="+mn-lt"/>
          <a:ea typeface="+mn-ea"/>
          <a:cs typeface="+mn-cs"/>
        </a:defRPr>
      </a:lvl6pPr>
      <a:lvl7pPr marL="2267803" algn="l" defTabSz="755934" rtl="0" eaLnBrk="1" latinLnBrk="0" hangingPunct="1">
        <a:defRPr kumimoji="1" sz="1488" kern="1200">
          <a:solidFill>
            <a:schemeClr val="tx1"/>
          </a:solidFill>
          <a:latin typeface="+mn-lt"/>
          <a:ea typeface="+mn-ea"/>
          <a:cs typeface="+mn-cs"/>
        </a:defRPr>
      </a:lvl7pPr>
      <a:lvl8pPr marL="2645771" algn="l" defTabSz="755934" rtl="0" eaLnBrk="1" latinLnBrk="0" hangingPunct="1">
        <a:defRPr kumimoji="1" sz="1488" kern="1200">
          <a:solidFill>
            <a:schemeClr val="tx1"/>
          </a:solidFill>
          <a:latin typeface="+mn-lt"/>
          <a:ea typeface="+mn-ea"/>
          <a:cs typeface="+mn-cs"/>
        </a:defRPr>
      </a:lvl8pPr>
      <a:lvl9pPr marL="3023738" algn="l" defTabSz="755934" rtl="0" eaLnBrk="1" latinLnBrk="0" hangingPunct="1">
        <a:defRPr kumimoji="1"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446671" y="297890"/>
            <a:ext cx="6593305" cy="1132462"/>
          </a:xfrm>
          <a:prstGeom prst="roundRect">
            <a:avLst>
              <a:gd name="adj" fmla="val 10465"/>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ライフリッチコンサルティング株式会社</a:t>
            </a:r>
            <a:endParaRPr lang="en-US" altLang="ja-JP" sz="2400" dirty="0" smtClean="0">
              <a:solidFill>
                <a:schemeClr val="tx1"/>
              </a:solidFill>
              <a:latin typeface="HGP創英ﾌﾟﾚｾﾞﾝｽEB" panose="02020800000000000000" pitchFamily="18" charset="-128"/>
              <a:ea typeface="HGP創英ﾌﾟﾚｾﾞﾝｽEB" panose="02020800000000000000" pitchFamily="18" charset="-128"/>
            </a:endParaRPr>
          </a:p>
          <a:p>
            <a:pPr algn="ctr"/>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pPr algn="ctr"/>
            <a:r>
              <a:rPr lang="ja-JP" altLang="en-US" sz="2800" dirty="0">
                <a:solidFill>
                  <a:schemeClr val="tx1"/>
                </a:solidFill>
                <a:latin typeface="HGP創英ﾌﾟﾚｾﾞﾝｽEB" panose="02020800000000000000" pitchFamily="18" charset="-128"/>
                <a:ea typeface="HGP創英ﾌﾟﾚｾﾞﾝｽEB" panose="02020800000000000000" pitchFamily="18" charset="-128"/>
              </a:rPr>
              <a:t>福祉</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経営通信（</a:t>
            </a:r>
            <a:r>
              <a:rPr lang="en-US" altLang="ja-JP" sz="2800" dirty="0" smtClean="0">
                <a:solidFill>
                  <a:schemeClr val="tx1"/>
                </a:solidFill>
                <a:latin typeface="HGP創英ﾌﾟﾚｾﾞﾝｽEB" panose="02020800000000000000" pitchFamily="18" charset="-128"/>
                <a:ea typeface="HGP創英ﾌﾟﾚｾﾞﾝｽEB" panose="02020800000000000000" pitchFamily="18" charset="-128"/>
              </a:rPr>
              <a:t>2017</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年</a:t>
            </a:r>
            <a:r>
              <a:rPr lang="en-US" altLang="ja-JP" sz="2800" dirty="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月</a:t>
            </a:r>
            <a:r>
              <a:rPr lang="ja-JP" altLang="en-US" sz="2800" dirty="0" smtClean="0">
                <a:solidFill>
                  <a:schemeClr val="tx1"/>
                </a:solidFill>
                <a:latin typeface="HGP創英ﾌﾟﾚｾﾞﾝｽEB" panose="02020800000000000000" pitchFamily="18" charset="-128"/>
                <a:ea typeface="HGP創英ﾌﾟﾚｾﾞﾝｽEB" panose="02020800000000000000" pitchFamily="18" charset="-128"/>
              </a:rPr>
              <a:t>）</a:t>
            </a:r>
            <a:endParaRPr lang="en-US" altLang="ja-JP" sz="28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3" name="正方形/長方形 12"/>
          <p:cNvSpPr/>
          <p:nvPr/>
        </p:nvSpPr>
        <p:spPr>
          <a:xfrm>
            <a:off x="446672" y="1376271"/>
            <a:ext cx="6593305" cy="7142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a:solidFill>
                  <a:schemeClr val="tx1"/>
                </a:solidFill>
                <a:latin typeface="メイリオ" panose="020B0604030504040204" pitchFamily="50" charset="-128"/>
                <a:ea typeface="メイリオ" panose="020B0604030504040204" pitchFamily="50" charset="-128"/>
              </a:rPr>
              <a:t>　</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ライフリッチコンサルティング㈱がお送り</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する</a:t>
            </a:r>
            <a:r>
              <a:rPr lang="ja-JP" altLang="en-US" sz="1200" spc="100" dirty="0">
                <a:solidFill>
                  <a:schemeClr val="tx1"/>
                </a:solidFill>
                <a:latin typeface="HGP創英ﾌﾟﾚｾﾞﾝｽEB" panose="02020800000000000000" pitchFamily="18" charset="-128"/>
                <a:ea typeface="HGP創英ﾌﾟﾚｾﾞﾝｽEB" panose="02020800000000000000" pitchFamily="18" charset="-128"/>
              </a:rPr>
              <a:t>福祉</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経営</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に役立つ情報です。今回は、</a:t>
            </a:r>
            <a:r>
              <a:rPr lang="en-US" altLang="ja-JP" sz="1200" spc="100" dirty="0">
                <a:solidFill>
                  <a:schemeClr val="tx1"/>
                </a:solidFill>
                <a:latin typeface="HGP創英ﾌﾟﾚｾﾞﾝｽEB" panose="02020800000000000000" pitchFamily="18" charset="-128"/>
                <a:ea typeface="HGP創英ﾌﾟﾚｾﾞﾝｽEB" panose="02020800000000000000" pitchFamily="18" charset="-128"/>
              </a:rPr>
              <a:t>4</a:t>
            </a:r>
            <a:r>
              <a:rPr lang="ja-JP" altLang="en-US" sz="1200" spc="100" dirty="0" smtClean="0">
                <a:solidFill>
                  <a:schemeClr val="tx1"/>
                </a:solidFill>
                <a:latin typeface="HGP創英ﾌﾟﾚｾﾞﾝｽEB" panose="02020800000000000000" pitchFamily="18" charset="-128"/>
                <a:ea typeface="HGP創英ﾌﾟﾚｾﾞﾝｽEB" panose="02020800000000000000" pitchFamily="18" charset="-128"/>
              </a:rPr>
              <a:t>月からの新たな処遇改善に必要な条件と、雇用管理助成金制度の紹介です。是非、ご参考ください。</a:t>
            </a:r>
            <a:endParaRPr lang="en-US" altLang="ja-JP" sz="1200" spc="100" dirty="0" smtClean="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8" name="角丸四角形 7"/>
          <p:cNvSpPr/>
          <p:nvPr/>
        </p:nvSpPr>
        <p:spPr>
          <a:xfrm>
            <a:off x="225913" y="9484354"/>
            <a:ext cx="5030897" cy="1104387"/>
          </a:xfrm>
          <a:prstGeom prst="roundRect">
            <a:avLst>
              <a:gd name="adj" fmla="val 9888"/>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ライフリッチコンサルティング株式会社</a:t>
            </a:r>
            <a:endParaRPr lang="en-US" altLang="ja-JP" sz="14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a:p>
            <a:pPr algn="ctr"/>
            <a:endParaRPr lang="en-US" altLang="ja-JP" sz="8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251-0016</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神奈川県藤沢市弥勒寺</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2-2-13</a:t>
            </a: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Tel 0466-52-6091  Fax 0466-52-6097 </a:t>
            </a:r>
          </a:p>
          <a:p>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Mail info@liferich.jp</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a:t>
            </a:r>
            <a:r>
              <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URL http://www.liferich.jp/</a:t>
            </a:r>
            <a:r>
              <a:rPr lang="ja-JP" altLang="en-US"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rPr>
              <a:t>　担当　齋藤</a:t>
            </a:r>
            <a:endParaRPr lang="en-US" altLang="ja-JP" sz="1200" dirty="0">
              <a:solidFill>
                <a:schemeClr val="tx1"/>
              </a:solidFill>
              <a:latin typeface="メイリオ" panose="020B0604030504040204" pitchFamily="50" charset="-128"/>
              <a:ea typeface="メイリオ" panose="020B0604030504040204" pitchFamily="50" charset="-128"/>
              <a:cs typeface="Microsoft Himalaya" panose="01010100010101010101" pitchFamily="2" charset="0"/>
            </a:endParaRPr>
          </a:p>
        </p:txBody>
      </p:sp>
      <p:pic>
        <p:nvPicPr>
          <p:cNvPr id="9" name="図 8"/>
          <p:cNvPicPr>
            <a:picLocks noChangeAspect="1"/>
          </p:cNvPicPr>
          <p:nvPr/>
        </p:nvPicPr>
        <p:blipFill rotWithShape="1">
          <a:blip r:embed="rId2"/>
          <a:srcRect l="6827" r="5830"/>
          <a:stretch/>
        </p:blipFill>
        <p:spPr>
          <a:xfrm>
            <a:off x="5314999" y="9789523"/>
            <a:ext cx="1227909" cy="627972"/>
          </a:xfrm>
          <a:prstGeom prst="rect">
            <a:avLst/>
          </a:prstGeom>
        </p:spPr>
      </p:pic>
      <p:pic>
        <p:nvPicPr>
          <p:cNvPr id="10" name="図 9"/>
          <p:cNvPicPr>
            <a:picLocks noChangeAspect="1"/>
          </p:cNvPicPr>
          <p:nvPr/>
        </p:nvPicPr>
        <p:blipFill rotWithShape="1">
          <a:blip r:embed="rId3" cstate="print">
            <a:extLst>
              <a:ext uri="{28A0092B-C50C-407E-A947-70E740481C1C}">
                <a14:useLocalDpi xmlns:a14="http://schemas.microsoft.com/office/drawing/2010/main" val="0"/>
              </a:ext>
            </a:extLst>
          </a:blip>
          <a:srcRect l="21827" r="18565"/>
          <a:stretch/>
        </p:blipFill>
        <p:spPr>
          <a:xfrm>
            <a:off x="6601097" y="9565392"/>
            <a:ext cx="792480" cy="942313"/>
          </a:xfrm>
          <a:prstGeom prst="rect">
            <a:avLst/>
          </a:prstGeom>
        </p:spPr>
      </p:pic>
      <p:sp>
        <p:nvSpPr>
          <p:cNvPr id="5" name="角丸四角形 4"/>
          <p:cNvSpPr/>
          <p:nvPr/>
        </p:nvSpPr>
        <p:spPr>
          <a:xfrm>
            <a:off x="189480" y="2261787"/>
            <a:ext cx="7204098" cy="3596404"/>
          </a:xfrm>
          <a:prstGeom prst="roundRect">
            <a:avLst>
              <a:gd name="adj" fmla="val 46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8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平成</a:t>
            </a:r>
            <a:r>
              <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rPr>
              <a:t>29</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年度介護職員処遇改善加算のポイント</a:t>
            </a:r>
            <a:endParaRPr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（１）キャリアパス要件</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Ⅲ</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の新設：経験若しくは資格等に応じて昇給する仕組み又は一定の基準</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に基づき定期的に昇給を判定する仕組みを設けること</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（就業規則等の明確な書面での整備・全ての介護職員への</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周知を含む）</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（２）加算</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Ⅰ</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）の取得要件：従来の要件</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Ⅰ</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（キャリアパス）</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要件</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Ⅱ</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（研修計画）</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要件</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Ⅲ</a:t>
            </a: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→上記の</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つが揃って月額</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万</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7</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千円の処遇改善</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kumimoji="1"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）法人・施設がすべき</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こと（</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①キャリアパスに基づく人事給与制度が確立されており、</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勤続</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年数</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や資格取得に応じた昇給の仕組みがあるかを</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確認する。　　　　　　　　　　　　</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②</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上記の定めがない場合、勤続年数や資格手当、定期</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昇給</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の</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仕組み</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を定め、加算</a:t>
            </a:r>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取得</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に</a:t>
            </a:r>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間に合</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うように職員説明会</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を</a:t>
            </a:r>
            <a:endPar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開催する。</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3</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）に関する内容は、弊社による見解です。</a:t>
            </a:r>
            <a:endParaRPr kumimoji="1" lang="ja-JP" altLang="en-US" sz="14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2" name="正方形/長方形 1"/>
          <p:cNvSpPr/>
          <p:nvPr/>
        </p:nvSpPr>
        <p:spPr>
          <a:xfrm>
            <a:off x="189479" y="2090497"/>
            <a:ext cx="3978484" cy="342580"/>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❶</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新</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たな処遇改善のポイントと条件</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4" name="角丸四角形 13"/>
          <p:cNvSpPr/>
          <p:nvPr/>
        </p:nvSpPr>
        <p:spPr>
          <a:xfrm>
            <a:off x="189480" y="6081365"/>
            <a:ext cx="7204098" cy="3083900"/>
          </a:xfrm>
          <a:prstGeom prst="roundRect">
            <a:avLst>
              <a:gd name="adj" fmla="val 4681"/>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6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制度の概要</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介護</a:t>
            </a:r>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施設</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を経営する事業主が、職員の定着を促進するために、職務、職責、職能、資格、勤続年数等に応じた階層的な賃金制度（キャリアパスに応じた賃金制度）を定める場合に、助成金の対象となります（事業主体：厚生労働省</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、都道府県労働局、ハローワーク）。</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助成金額</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制度整備助成：</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50</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万円</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dirty="0">
                <a:solidFill>
                  <a:schemeClr val="tx1"/>
                </a:solidFill>
                <a:latin typeface="HGP創英ﾌﾟﾚｾﾞﾝｽEB" panose="02020800000000000000" pitchFamily="18" charset="-128"/>
                <a:ea typeface="HGP創英ﾌﾟﾚｾﾞﾝｽEB" panose="02020800000000000000" pitchFamily="18" charset="-128"/>
              </a:rPr>
              <a:t>　</a:t>
            </a:r>
            <a:r>
              <a:rPr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離職</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率の低下等の目標が達成できた場合はさらに上乗せ金額があります。</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endParaRPr>
          </a:p>
          <a:p>
            <a:endParaRPr lang="en-US" altLang="ja-JP" sz="800" dirty="0">
              <a:solidFill>
                <a:schemeClr val="tx1"/>
              </a:solidFill>
              <a:latin typeface="HGP創英ﾌﾟﾚｾﾞﾝｽEB" panose="02020800000000000000" pitchFamily="18" charset="-128"/>
              <a:ea typeface="HGP創英ﾌﾟﾚｾﾞﾝｽEB" panose="02020800000000000000" pitchFamily="18" charset="-128"/>
            </a:endParaRPr>
          </a:p>
          <a:p>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活用方法</a:t>
            </a:r>
            <a:r>
              <a:rPr kumimoji="1" lang="en-US" altLang="ja-JP" sz="1400" dirty="0" smtClean="0">
                <a:solidFill>
                  <a:schemeClr val="tx1"/>
                </a:solidFill>
                <a:latin typeface="HGP創英ﾌﾟﾚｾﾞﾝｽEB" panose="02020800000000000000" pitchFamily="18" charset="-128"/>
                <a:ea typeface="HGP創英ﾌﾟﾚｾﾞﾝｽEB" panose="02020800000000000000" pitchFamily="18" charset="-128"/>
              </a:rPr>
              <a:t>】</a:t>
            </a:r>
          </a:p>
          <a:p>
            <a:r>
              <a:rPr kumimoji="1"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　　</a:t>
            </a:r>
            <a:r>
              <a:rPr kumimoji="1"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本助成制度を活用して、処遇改善で求められるキャリアパスに基づく給与制度を構築する</a:t>
            </a:r>
            <a:endParaRPr kumimoji="1" lang="en-US" altLang="ja-JP" sz="1400" u="sng" dirty="0" smtClean="0">
              <a:solidFill>
                <a:schemeClr val="tx1"/>
              </a:solidFill>
              <a:latin typeface="HGP創英ﾌﾟﾚｾﾞﾝｽEB" panose="02020800000000000000" pitchFamily="18" charset="-128"/>
              <a:ea typeface="HGP創英ﾌﾟﾚｾﾞﾝｽEB" panose="02020800000000000000" pitchFamily="18" charset="-128"/>
            </a:endParaRPr>
          </a:p>
          <a:p>
            <a:r>
              <a:rPr lang="ja-JP" altLang="en-US" sz="1400" u="sng" dirty="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ためのコンサルティングが可能となります</a:t>
            </a:r>
            <a:r>
              <a:rPr lang="ja-JP" altLang="en-US" sz="1400" u="sng" dirty="0" smtClean="0">
                <a:solidFill>
                  <a:schemeClr val="tx1"/>
                </a:solidFill>
                <a:latin typeface="HGP創英ﾌﾟﾚｾﾞﾝｽEB" panose="02020800000000000000" pitchFamily="18" charset="-128"/>
                <a:ea typeface="HGP創英ﾌﾟﾚｾﾞﾝｽEB" panose="02020800000000000000" pitchFamily="18" charset="-128"/>
              </a:rPr>
              <a:t>。</a:t>
            </a:r>
            <a:r>
              <a:rPr lang="ja-JP" altLang="en-US" sz="1400" dirty="0" smtClean="0">
                <a:solidFill>
                  <a:schemeClr val="tx1"/>
                </a:solidFill>
                <a:latin typeface="HGP創英ﾌﾟﾚｾﾞﾝｽEB" panose="02020800000000000000" pitchFamily="18" charset="-128"/>
                <a:ea typeface="HGP創英ﾌﾟﾚｾﾞﾝｽEB" panose="02020800000000000000" pitchFamily="18" charset="-128"/>
              </a:rPr>
              <a:t>是非、ご検討ください。</a:t>
            </a:r>
            <a:r>
              <a:rPr kumimoji="1"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sp>
        <p:nvSpPr>
          <p:cNvPr id="12" name="正方形/長方形 11"/>
          <p:cNvSpPr/>
          <p:nvPr/>
        </p:nvSpPr>
        <p:spPr>
          <a:xfrm>
            <a:off x="189479" y="5918762"/>
            <a:ext cx="3978484" cy="372803"/>
          </a:xfrm>
          <a:prstGeom prst="rect">
            <a:avLst/>
          </a:prstGeom>
          <a:solidFill>
            <a:schemeClr val="bg1"/>
          </a:solid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❷</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　</a:t>
            </a:r>
            <a:r>
              <a:rPr lang="ja-JP" altLang="en-US" sz="1600" dirty="0">
                <a:solidFill>
                  <a:schemeClr val="tx1"/>
                </a:solidFill>
                <a:latin typeface="HGP創英ﾌﾟﾚｾﾞﾝｽEB" panose="02020800000000000000" pitchFamily="18" charset="-128"/>
                <a:ea typeface="HGP創英ﾌﾟﾚｾﾞﾝｽEB" panose="02020800000000000000" pitchFamily="18" charset="-128"/>
              </a:rPr>
              <a:t>介護</a:t>
            </a:r>
            <a:r>
              <a:rPr lang="ja-JP" altLang="en-US" sz="1600" dirty="0" smtClean="0">
                <a:solidFill>
                  <a:schemeClr val="tx1"/>
                </a:solidFill>
                <a:latin typeface="HGP創英ﾌﾟﾚｾﾞﾝｽEB" panose="02020800000000000000" pitchFamily="18" charset="-128"/>
                <a:ea typeface="HGP創英ﾌﾟﾚｾﾞﾝｽEB" panose="02020800000000000000" pitchFamily="18" charset="-128"/>
              </a:rPr>
              <a:t>労働者雇用管理助成制度について</a:t>
            </a:r>
            <a:endParaRPr kumimoji="1" lang="ja-JP" altLang="en-US" sz="1600" dirty="0">
              <a:solidFill>
                <a:schemeClr val="tx1"/>
              </a:solidFill>
              <a:latin typeface="HGP創英ﾌﾟﾚｾﾞﾝｽEB" panose="02020800000000000000" pitchFamily="18" charset="-128"/>
              <a:ea typeface="HGP創英ﾌﾟﾚｾﾞﾝｽEB" panose="02020800000000000000" pitchFamily="18" charset="-128"/>
            </a:endParaRPr>
          </a:p>
        </p:txBody>
      </p:sp>
      <p:cxnSp>
        <p:nvCxnSpPr>
          <p:cNvPr id="7" name="直線コネクタ 6"/>
          <p:cNvCxnSpPr/>
          <p:nvPr/>
        </p:nvCxnSpPr>
        <p:spPr>
          <a:xfrm flipV="1">
            <a:off x="0" y="9335386"/>
            <a:ext cx="7559675" cy="21265"/>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680261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917</TotalTime>
  <Words>58</Words>
  <Application>Microsoft Office PowerPoint</Application>
  <PresentationFormat>ユーザー設定</PresentationFormat>
  <Paragraphs>40</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HGP創英ﾌﾟﾚｾﾞﾝｽEB</vt:lpstr>
      <vt:lpstr>ＭＳ Ｐゴシック</vt:lpstr>
      <vt:lpstr>メイリオ</vt:lpstr>
      <vt:lpstr>Arial</vt:lpstr>
      <vt:lpstr>Calibri</vt:lpstr>
      <vt:lpstr>Calibri Light</vt:lpstr>
      <vt:lpstr>Microsoft Himalaya</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saito</dc:creator>
  <cp:lastModifiedBy>saito</cp:lastModifiedBy>
  <cp:revision>134</cp:revision>
  <cp:lastPrinted>2017-03-16T06:59:23Z</cp:lastPrinted>
  <dcterms:created xsi:type="dcterms:W3CDTF">2015-04-19T12:59:25Z</dcterms:created>
  <dcterms:modified xsi:type="dcterms:W3CDTF">2017-03-16T07:02:07Z</dcterms:modified>
</cp:coreProperties>
</file>