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64" r:id="rId2"/>
  </p:sldIdLst>
  <p:sldSz cx="7559675" cy="10691813"/>
  <p:notesSz cx="6888163" cy="100187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8" userDrawn="1">
          <p15:clr>
            <a:srgbClr val="A4A3A4"/>
          </p15:clr>
        </p15:guide>
        <p15:guide id="2" pos="23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7E1"/>
    <a:srgbClr val="FFCC99"/>
    <a:srgbClr val="FF9966"/>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90" d="100"/>
          <a:sy n="90" d="100"/>
        </p:scale>
        <p:origin x="1206" y="-1200"/>
      </p:cViewPr>
      <p:guideLst>
        <p:guide orient="horz" pos="3458"/>
        <p:guide pos="23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598" tIns="48299" rIns="96598" bIns="482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598" tIns="48299" rIns="96598" bIns="48299" rtlCol="0"/>
          <a:lstStyle>
            <a:lvl1pPr algn="r">
              <a:defRPr sz="1200"/>
            </a:lvl1pPr>
          </a:lstStyle>
          <a:p>
            <a:fld id="{8D8CFBDC-8DFA-4A98-8B1D-F2BB9EAE9A0F}" type="datetimeFigureOut">
              <a:rPr kumimoji="1" lang="ja-JP" altLang="en-US" smtClean="0"/>
              <a:t>2017/3/16</a:t>
            </a:fld>
            <a:endParaRPr kumimoji="1" lang="ja-JP" altLang="en-US"/>
          </a:p>
        </p:txBody>
      </p:sp>
      <p:sp>
        <p:nvSpPr>
          <p:cNvPr id="4" name="スライド イメージ プレースホルダー 3"/>
          <p:cNvSpPr>
            <a:spLocks noGrp="1" noRot="1" noChangeAspect="1"/>
          </p:cNvSpPr>
          <p:nvPr>
            <p:ph type="sldImg" idx="2"/>
          </p:nvPr>
        </p:nvSpPr>
        <p:spPr>
          <a:xfrm>
            <a:off x="2249488" y="1252538"/>
            <a:ext cx="2389187" cy="3379787"/>
          </a:xfrm>
          <a:prstGeom prst="rect">
            <a:avLst/>
          </a:prstGeom>
          <a:noFill/>
          <a:ln w="12700">
            <a:solidFill>
              <a:prstClr val="black"/>
            </a:solidFill>
          </a:ln>
        </p:spPr>
        <p:txBody>
          <a:bodyPr vert="horz" lIns="96598" tIns="48299" rIns="96598" bIns="48299"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598" tIns="48299" rIns="96598" bIns="4829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598" tIns="48299" rIns="96598" bIns="482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598" tIns="48299" rIns="96598" bIns="48299" rtlCol="0" anchor="b"/>
          <a:lstStyle>
            <a:lvl1pPr algn="r">
              <a:defRPr sz="1200"/>
            </a:lvl1pPr>
          </a:lstStyle>
          <a:p>
            <a:fld id="{CA4CA3C1-A636-44EC-8A2E-2447D7C06893}" type="slidenum">
              <a:rPr kumimoji="1" lang="ja-JP" altLang="en-US" smtClean="0"/>
              <a:t>‹#›</a:t>
            </a:fld>
            <a:endParaRPr kumimoji="1" lang="ja-JP" altLang="en-US"/>
          </a:p>
        </p:txBody>
      </p:sp>
    </p:spTree>
    <p:extLst>
      <p:ext uri="{BB962C8B-B14F-4D97-AF65-F5344CB8AC3E}">
        <p14:creationId xmlns:p14="http://schemas.microsoft.com/office/powerpoint/2010/main" val="3362728717"/>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2040202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375066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1750792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168598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257200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192496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420473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112828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298931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30069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78549B7-603E-49DC-A0A2-DB6E2A46E38A}" type="datetimeFigureOut">
              <a:rPr kumimoji="1" lang="ja-JP" altLang="en-US" smtClean="0"/>
              <a:t>2017/3/16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352471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78549B7-603E-49DC-A0A2-DB6E2A46E38A}" type="datetimeFigureOut">
              <a:rPr kumimoji="1" lang="ja-JP" altLang="en-US" smtClean="0"/>
              <a:t>2017/3/16</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7557F36-4833-40D4-B6C9-D1A24D1B689B}" type="slidenum">
              <a:rPr kumimoji="1" lang="ja-JP" altLang="en-US" smtClean="0"/>
              <a:t>‹#›</a:t>
            </a:fld>
            <a:endParaRPr kumimoji="1" lang="ja-JP" altLang="en-US"/>
          </a:p>
        </p:txBody>
      </p:sp>
    </p:spTree>
    <p:extLst>
      <p:ext uri="{BB962C8B-B14F-4D97-AF65-F5344CB8AC3E}">
        <p14:creationId xmlns:p14="http://schemas.microsoft.com/office/powerpoint/2010/main" val="36598122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46671" y="297890"/>
            <a:ext cx="6593305" cy="1132462"/>
          </a:xfrm>
          <a:prstGeom prst="roundRect">
            <a:avLst>
              <a:gd name="adj" fmla="val 1046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ライフリッチコンサルティング株式会社</a:t>
            </a:r>
            <a:endParaRPr lang="en-US" altLang="ja-JP" sz="2400" dirty="0" smtClean="0">
              <a:solidFill>
                <a:schemeClr val="tx1"/>
              </a:solidFill>
              <a:latin typeface="HGP創英ﾌﾟﾚｾﾞﾝｽEB" panose="02020800000000000000" pitchFamily="18" charset="-128"/>
              <a:ea typeface="HGP創英ﾌﾟﾚｾﾞﾝｽEB" panose="02020800000000000000" pitchFamily="18" charset="-128"/>
            </a:endParaRPr>
          </a:p>
          <a:p>
            <a:pPr algn="ctr"/>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pPr algn="ct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保育経営通信（</a:t>
            </a:r>
            <a:r>
              <a:rPr lang="en-US" altLang="ja-JP" sz="2800" dirty="0" smtClean="0">
                <a:solidFill>
                  <a:schemeClr val="tx1"/>
                </a:solidFill>
                <a:latin typeface="HGP創英ﾌﾟﾚｾﾞﾝｽEB" panose="02020800000000000000" pitchFamily="18" charset="-128"/>
                <a:ea typeface="HGP創英ﾌﾟﾚｾﾞﾝｽEB" panose="02020800000000000000" pitchFamily="18" charset="-128"/>
              </a:rPr>
              <a:t>2017</a:t>
            </a: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年</a:t>
            </a:r>
            <a:r>
              <a:rPr lang="en-US" altLang="ja-JP" sz="2800" dirty="0">
                <a:solidFill>
                  <a:schemeClr val="tx1"/>
                </a:solidFill>
                <a:latin typeface="HGP創英ﾌﾟﾚｾﾞﾝｽEB" panose="02020800000000000000" pitchFamily="18" charset="-128"/>
                <a:ea typeface="HGP創英ﾌﾟﾚｾﾞﾝｽEB" panose="02020800000000000000" pitchFamily="18" charset="-128"/>
              </a:rPr>
              <a:t>3</a:t>
            </a:r>
            <a:r>
              <a:rPr lang="ja-JP" altLang="en-US" sz="2800" dirty="0" smtClean="0">
                <a:solidFill>
                  <a:schemeClr val="tx1"/>
                </a:solidFill>
                <a:latin typeface="HGP創英ﾌﾟﾚｾﾞﾝｽEB" panose="02020800000000000000" pitchFamily="18" charset="-128"/>
                <a:ea typeface="HGP創英ﾌﾟﾚｾﾞﾝｽEB" panose="02020800000000000000" pitchFamily="18" charset="-128"/>
              </a:rPr>
              <a:t>月）</a:t>
            </a:r>
            <a:endParaRPr lang="en-US" altLang="ja-JP" sz="2800" dirty="0" smtClean="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13" name="正方形/長方形 12"/>
          <p:cNvSpPr/>
          <p:nvPr/>
        </p:nvSpPr>
        <p:spPr>
          <a:xfrm>
            <a:off x="446672" y="1376271"/>
            <a:ext cx="6593305" cy="7838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ライフリッチコンサルティング㈱がお送りする保育経営に役立つ情報です。今回は、</a:t>
            </a:r>
            <a:r>
              <a:rPr lang="en-US" altLang="ja-JP" sz="1200" spc="100" dirty="0">
                <a:solidFill>
                  <a:schemeClr val="tx1"/>
                </a:solidFill>
                <a:latin typeface="HGP創英ﾌﾟﾚｾﾞﾝｽEB" panose="02020800000000000000" pitchFamily="18" charset="-128"/>
                <a:ea typeface="HGP創英ﾌﾟﾚｾﾞﾝｽEB" panose="02020800000000000000" pitchFamily="18" charset="-128"/>
              </a:rPr>
              <a:t>4</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月からの新たな処遇改善に必要な条件と、雇用管理助成金制度の紹介です。</a:t>
            </a:r>
            <a:endParaRPr lang="en-US" altLang="ja-JP" sz="800" spc="1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　是非</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、キャリアアップ・処遇改善の仕組みの整備に、ご参考</a:t>
            </a:r>
            <a:r>
              <a:rPr lang="ja-JP" altLang="en-US" sz="1200" spc="100" dirty="0" smtClean="0">
                <a:solidFill>
                  <a:schemeClr val="tx1"/>
                </a:solidFill>
                <a:latin typeface="HGP創英ﾌﾟﾚｾﾞﾝｽEB" panose="02020800000000000000" pitchFamily="18" charset="-128"/>
                <a:ea typeface="HGP創英ﾌﾟﾚｾﾞﾝｽEB" panose="02020800000000000000" pitchFamily="18" charset="-128"/>
              </a:rPr>
              <a:t>ください。</a:t>
            </a:r>
            <a:endParaRPr lang="en-US" altLang="ja-JP" sz="1200" spc="100" dirty="0" smtClean="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8" name="角丸四角形 7"/>
          <p:cNvSpPr/>
          <p:nvPr/>
        </p:nvSpPr>
        <p:spPr>
          <a:xfrm>
            <a:off x="225913" y="9484354"/>
            <a:ext cx="5030897" cy="1104387"/>
          </a:xfrm>
          <a:prstGeom prst="roundRect">
            <a:avLst>
              <a:gd name="adj" fmla="val 988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ライフリッチコンサルティング株式会社</a:t>
            </a:r>
            <a:endParaRPr lang="en-US" altLang="ja-JP" sz="14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endParaRPr>
          </a:p>
          <a:p>
            <a:pPr algn="ctr"/>
            <a:endParaRPr lang="en-US" altLang="ja-JP" sz="8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endParaRPr>
          </a:p>
          <a:p>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251-0016</a:t>
            </a:r>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神奈川県藤沢市弥勒寺</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2-2-13</a:t>
            </a:r>
          </a:p>
          <a:p>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Tel 0466-52-6091  Fax 0466-52-6097 </a:t>
            </a:r>
          </a:p>
          <a:p>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Mail info@liferich.jp</a:t>
            </a:r>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a:t>
            </a:r>
            <a:r>
              <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URL http://www.liferich.jp/</a:t>
            </a:r>
            <a:r>
              <a:rPr lang="ja-JP" altLang="en-US"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rPr>
              <a:t>　担当　齋藤</a:t>
            </a:r>
            <a:endParaRPr lang="en-US" altLang="ja-JP" sz="1200" dirty="0">
              <a:solidFill>
                <a:schemeClr val="tx1"/>
              </a:solidFill>
              <a:latin typeface="メイリオ" panose="020B0604030504040204" pitchFamily="50" charset="-128"/>
              <a:ea typeface="メイリオ" panose="020B0604030504040204" pitchFamily="50" charset="-128"/>
              <a:cs typeface="Microsoft Himalaya" panose="01010100010101010101" pitchFamily="2" charset="0"/>
            </a:endParaRPr>
          </a:p>
        </p:txBody>
      </p:sp>
      <p:pic>
        <p:nvPicPr>
          <p:cNvPr id="9" name="図 8"/>
          <p:cNvPicPr>
            <a:picLocks noChangeAspect="1"/>
          </p:cNvPicPr>
          <p:nvPr/>
        </p:nvPicPr>
        <p:blipFill rotWithShape="1">
          <a:blip r:embed="rId2"/>
          <a:srcRect l="6827" r="5830"/>
          <a:stretch/>
        </p:blipFill>
        <p:spPr>
          <a:xfrm>
            <a:off x="5314999" y="9789523"/>
            <a:ext cx="1227909" cy="627972"/>
          </a:xfrm>
          <a:prstGeom prst="rect">
            <a:avLst/>
          </a:prstGeom>
        </p:spPr>
      </p:pic>
      <p:pic>
        <p:nvPicPr>
          <p:cNvPr id="10" name="図 9"/>
          <p:cNvPicPr>
            <a:picLocks noChangeAspect="1"/>
          </p:cNvPicPr>
          <p:nvPr/>
        </p:nvPicPr>
        <p:blipFill rotWithShape="1">
          <a:blip r:embed="rId3" cstate="print">
            <a:extLst>
              <a:ext uri="{28A0092B-C50C-407E-A947-70E740481C1C}">
                <a14:useLocalDpi xmlns:a14="http://schemas.microsoft.com/office/drawing/2010/main" val="0"/>
              </a:ext>
            </a:extLst>
          </a:blip>
          <a:srcRect l="21827" r="18565"/>
          <a:stretch/>
        </p:blipFill>
        <p:spPr>
          <a:xfrm>
            <a:off x="6601097" y="9565392"/>
            <a:ext cx="792480" cy="942313"/>
          </a:xfrm>
          <a:prstGeom prst="rect">
            <a:avLst/>
          </a:prstGeom>
        </p:spPr>
      </p:pic>
      <p:sp>
        <p:nvSpPr>
          <p:cNvPr id="5" name="角丸四角形 4"/>
          <p:cNvSpPr/>
          <p:nvPr/>
        </p:nvSpPr>
        <p:spPr>
          <a:xfrm>
            <a:off x="344908" y="2383271"/>
            <a:ext cx="7048669" cy="3474919"/>
          </a:xfrm>
          <a:prstGeom prst="roundRect">
            <a:avLst>
              <a:gd name="adj" fmla="val 46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8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１．平成</a:t>
            </a:r>
            <a:r>
              <a:rPr kumimoji="1" lang="en-US" altLang="ja-JP" sz="1600" dirty="0" smtClean="0">
                <a:solidFill>
                  <a:schemeClr val="tx1"/>
                </a:solidFill>
                <a:latin typeface="HGP創英ﾌﾟﾚｾﾞﾝｽEB" panose="02020800000000000000" pitchFamily="18" charset="-128"/>
                <a:ea typeface="HGP創英ﾌﾟﾚｾﾞﾝｽEB" panose="02020800000000000000" pitchFamily="18" charset="-128"/>
              </a:rPr>
              <a:t>29</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年度に実施する保育士キャリアアップの仕組み・処遇改善のポイント</a:t>
            </a:r>
            <a:endParaRPr lang="en-US" altLang="ja-JP" sz="16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kumimoji="1"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（１）経験年数概ね</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7</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年以上の保育士→副主任もしくは専門リーダーとして月額</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4</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万円改善</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kumimoji="1"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（２）経年年数概ね</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3</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年以上の保育士→職務分野別リーダーとして月額</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5</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千円改善</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２．処遇改善を受けるための</a:t>
            </a:r>
            <a:r>
              <a:rPr kumimoji="1"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条件（</a:t>
            </a:r>
            <a:r>
              <a:rPr kumimoji="1" lang="en-US" altLang="ja-JP" sz="16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a:t>
            </a:r>
            <a:endParaRPr kumimoji="1" lang="en-US" altLang="ja-JP" sz="16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（１）キャリアパスを作成し、副主任保育士・専門リーダー・職務分野別リーダー</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の位置づけを</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明確にして、辞令を交付する。</a:t>
            </a:r>
            <a:endPar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kumimoji="1"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（２）個人別の業務履歴・研修受講履歴を管理し、要件に合致することを証明できる</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資料を</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整える。</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3</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）平成</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30</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年度から本格実施予定の研修に計画的に参加できる体制をつくる。</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9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上記の条件は、弊社による見解です。</a:t>
            </a:r>
            <a:endParaRPr kumimoji="1" lang="ja-JP" altLang="en-US" sz="1400" dirty="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2" name="正方形/長方形 1"/>
          <p:cNvSpPr/>
          <p:nvPr/>
        </p:nvSpPr>
        <p:spPr>
          <a:xfrm>
            <a:off x="189479" y="2221904"/>
            <a:ext cx="3978484" cy="34258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ﾌﾟﾚｾﾞﾝｽEB" panose="02020800000000000000" pitchFamily="18" charset="-128"/>
                <a:ea typeface="HGP創英ﾌﾟﾚｾﾞﾝｽEB" panose="02020800000000000000" pitchFamily="18" charset="-128"/>
              </a:rPr>
              <a:t>❶</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600" dirty="0">
                <a:solidFill>
                  <a:schemeClr val="tx1"/>
                </a:solidFill>
                <a:latin typeface="HGP創英ﾌﾟﾚｾﾞﾝｽEB" panose="02020800000000000000" pitchFamily="18" charset="-128"/>
                <a:ea typeface="HGP創英ﾌﾟﾚｾﾞﾝｽEB" panose="02020800000000000000" pitchFamily="18" charset="-128"/>
              </a:rPr>
              <a:t>新</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たな処遇改善のポイントと条件</a:t>
            </a:r>
            <a:endParaRPr kumimoji="1" lang="ja-JP" altLang="en-US" sz="1600" dirty="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14" name="角丸四角形 13"/>
          <p:cNvSpPr/>
          <p:nvPr/>
        </p:nvSpPr>
        <p:spPr>
          <a:xfrm>
            <a:off x="344908" y="6081365"/>
            <a:ext cx="7048669" cy="3083900"/>
          </a:xfrm>
          <a:prstGeom prst="roundRect">
            <a:avLst>
              <a:gd name="adj" fmla="val 468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6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制度の概要</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保育園を経営する事業主が、職員の定着を促進するために、職務、職責、職能、資格、勤続年数等に応じた階層的な賃金制度（キャリアパスに応じた賃金制度）を定める場合に、助成金の対象となります（事業主体：厚生労働省</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、都道府県労働局、ハローワーク）。</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助成金額</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制度整備助成：</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50</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万円</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dirty="0">
                <a:solidFill>
                  <a:schemeClr val="tx1"/>
                </a:solidFill>
                <a:latin typeface="HGP創英ﾌﾟﾚｾﾞﾝｽEB" panose="02020800000000000000" pitchFamily="18" charset="-128"/>
                <a:ea typeface="HGP創英ﾌﾟﾚｾﾞﾝｽEB" panose="02020800000000000000" pitchFamily="18" charset="-128"/>
              </a:rPr>
              <a:t>　</a:t>
            </a:r>
            <a:r>
              <a:rPr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離職</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率の低下等の目標が達成できた場合はさらに上乗せ金額があります。</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endPar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endParaRPr>
          </a:p>
          <a:p>
            <a:endParaRPr lang="en-US" altLang="ja-JP" sz="800" dirty="0">
              <a:solidFill>
                <a:schemeClr val="tx1"/>
              </a:solidFill>
              <a:latin typeface="HGP創英ﾌﾟﾚｾﾞﾝｽEB" panose="02020800000000000000" pitchFamily="18" charset="-128"/>
              <a:ea typeface="HGP創英ﾌﾟﾚｾﾞﾝｽEB" panose="02020800000000000000" pitchFamily="18" charset="-128"/>
            </a:endParaRPr>
          </a:p>
          <a:p>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活用方法</a:t>
            </a:r>
            <a:r>
              <a:rPr kumimoji="1" lang="en-US" altLang="ja-JP" sz="1400" dirty="0" smtClean="0">
                <a:solidFill>
                  <a:schemeClr val="tx1"/>
                </a:solidFill>
                <a:latin typeface="HGP創英ﾌﾟﾚｾﾞﾝｽEB" panose="02020800000000000000" pitchFamily="18" charset="-128"/>
                <a:ea typeface="HGP創英ﾌﾟﾚｾﾞﾝｽEB" panose="02020800000000000000" pitchFamily="18" charset="-128"/>
              </a:rPr>
              <a:t>】</a:t>
            </a:r>
          </a:p>
          <a:p>
            <a:r>
              <a:rPr kumimoji="1"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　　</a:t>
            </a:r>
            <a:r>
              <a:rPr kumimoji="1" lang="ja-JP" altLang="en-US" sz="1400" u="sng" dirty="0" smtClean="0">
                <a:solidFill>
                  <a:schemeClr val="tx1"/>
                </a:solidFill>
                <a:latin typeface="HGP創英ﾌﾟﾚｾﾞﾝｽEB" panose="02020800000000000000" pitchFamily="18" charset="-128"/>
                <a:ea typeface="HGP創英ﾌﾟﾚｾﾞﾝｽEB" panose="02020800000000000000" pitchFamily="18" charset="-128"/>
              </a:rPr>
              <a:t>本助成制度を活用して、処遇改善で求められるキャリアパスに基づく給与制度を構築する</a:t>
            </a:r>
            <a:endParaRPr kumimoji="1" lang="en-US" altLang="ja-JP" sz="1400" u="sng" dirty="0" smtClean="0">
              <a:solidFill>
                <a:schemeClr val="tx1"/>
              </a:solidFill>
              <a:latin typeface="HGP創英ﾌﾟﾚｾﾞﾝｽEB" panose="02020800000000000000" pitchFamily="18" charset="-128"/>
              <a:ea typeface="HGP創英ﾌﾟﾚｾﾞﾝｽEB" panose="02020800000000000000" pitchFamily="18" charset="-128"/>
            </a:endParaRPr>
          </a:p>
          <a:p>
            <a:r>
              <a:rPr lang="ja-JP" altLang="en-US" sz="1400" u="sng" dirty="0">
                <a:solidFill>
                  <a:schemeClr val="tx1"/>
                </a:solidFill>
                <a:latin typeface="HGP創英ﾌﾟﾚｾﾞﾝｽEB" panose="02020800000000000000" pitchFamily="18" charset="-128"/>
                <a:ea typeface="HGP創英ﾌﾟﾚｾﾞﾝｽEB" panose="02020800000000000000" pitchFamily="18" charset="-128"/>
              </a:rPr>
              <a:t>　</a:t>
            </a:r>
            <a:r>
              <a:rPr lang="ja-JP" altLang="en-US" sz="1400" u="sng" dirty="0" smtClean="0">
                <a:solidFill>
                  <a:schemeClr val="tx1"/>
                </a:solidFill>
                <a:latin typeface="HGP創英ﾌﾟﾚｾﾞﾝｽEB" panose="02020800000000000000" pitchFamily="18" charset="-128"/>
                <a:ea typeface="HGP創英ﾌﾟﾚｾﾞﾝｽEB" panose="02020800000000000000" pitchFamily="18" charset="-128"/>
              </a:rPr>
              <a:t>ためのコンサルティングが可能となります</a:t>
            </a:r>
            <a:r>
              <a:rPr lang="ja-JP" altLang="en-US" sz="1400" u="sng" dirty="0" smtClean="0">
                <a:solidFill>
                  <a:schemeClr val="tx1"/>
                </a:solidFill>
                <a:latin typeface="HGP創英ﾌﾟﾚｾﾞﾝｽEB" panose="02020800000000000000" pitchFamily="18" charset="-128"/>
                <a:ea typeface="HGP創英ﾌﾟﾚｾﾞﾝｽEB" panose="02020800000000000000" pitchFamily="18" charset="-128"/>
              </a:rPr>
              <a:t>。</a:t>
            </a:r>
            <a:r>
              <a:rPr lang="ja-JP" altLang="en-US" sz="1400" dirty="0" smtClean="0">
                <a:solidFill>
                  <a:schemeClr val="tx1"/>
                </a:solidFill>
                <a:latin typeface="HGP創英ﾌﾟﾚｾﾞﾝｽEB" panose="02020800000000000000" pitchFamily="18" charset="-128"/>
                <a:ea typeface="HGP創英ﾌﾟﾚｾﾞﾝｽEB" panose="02020800000000000000" pitchFamily="18" charset="-128"/>
              </a:rPr>
              <a:t>詳細については、ご連絡ください。</a:t>
            </a:r>
            <a:r>
              <a:rPr kumimoji="1"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　　　　　　</a:t>
            </a:r>
            <a:endParaRPr kumimoji="1" lang="ja-JP" altLang="en-US" sz="1600" dirty="0">
              <a:solidFill>
                <a:schemeClr val="tx1"/>
              </a:solidFill>
              <a:latin typeface="HGP創英ﾌﾟﾚｾﾞﾝｽEB" panose="02020800000000000000" pitchFamily="18" charset="-128"/>
              <a:ea typeface="HGP創英ﾌﾟﾚｾﾞﾝｽEB" panose="02020800000000000000" pitchFamily="18" charset="-128"/>
            </a:endParaRPr>
          </a:p>
        </p:txBody>
      </p:sp>
      <p:sp>
        <p:nvSpPr>
          <p:cNvPr id="12" name="正方形/長方形 11"/>
          <p:cNvSpPr/>
          <p:nvPr/>
        </p:nvSpPr>
        <p:spPr>
          <a:xfrm>
            <a:off x="189479" y="5918762"/>
            <a:ext cx="3978484" cy="37280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ﾌﾟﾚｾﾞﾝｽEB" panose="02020800000000000000" pitchFamily="18" charset="-128"/>
                <a:ea typeface="HGP創英ﾌﾟﾚｾﾞﾝｽEB" panose="02020800000000000000" pitchFamily="18" charset="-128"/>
              </a:rPr>
              <a:t>❷</a:t>
            </a:r>
            <a:r>
              <a:rPr lang="ja-JP" altLang="en-US" sz="1600" dirty="0" smtClean="0">
                <a:solidFill>
                  <a:schemeClr val="tx1"/>
                </a:solidFill>
                <a:latin typeface="HGP創英ﾌﾟﾚｾﾞﾝｽEB" panose="02020800000000000000" pitchFamily="18" charset="-128"/>
                <a:ea typeface="HGP創英ﾌﾟﾚｾﾞﾝｽEB" panose="02020800000000000000" pitchFamily="18" charset="-128"/>
              </a:rPr>
              <a:t>　保育労働者雇用管理助成制度について</a:t>
            </a:r>
            <a:endParaRPr kumimoji="1" lang="ja-JP" altLang="en-US" sz="1600" dirty="0">
              <a:solidFill>
                <a:schemeClr val="tx1"/>
              </a:solidFill>
              <a:latin typeface="HGP創英ﾌﾟﾚｾﾞﾝｽEB" panose="02020800000000000000" pitchFamily="18" charset="-128"/>
              <a:ea typeface="HGP創英ﾌﾟﾚｾﾞﾝｽEB" panose="02020800000000000000" pitchFamily="18" charset="-128"/>
            </a:endParaRPr>
          </a:p>
        </p:txBody>
      </p:sp>
      <p:cxnSp>
        <p:nvCxnSpPr>
          <p:cNvPr id="7" name="直線コネクタ 6"/>
          <p:cNvCxnSpPr/>
          <p:nvPr/>
        </p:nvCxnSpPr>
        <p:spPr>
          <a:xfrm flipV="1">
            <a:off x="0" y="9335386"/>
            <a:ext cx="7559675" cy="2126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8026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1044</TotalTime>
  <Words>41</Words>
  <Application>Microsoft Office PowerPoint</Application>
  <PresentationFormat>ユーザー設定</PresentationFormat>
  <Paragraphs>41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HGP創英ﾌﾟﾚｾﾞﾝｽEB</vt:lpstr>
      <vt:lpstr>ＭＳ Ｐゴシック</vt:lpstr>
      <vt:lpstr>メイリオ</vt:lpstr>
      <vt:lpstr>Arial</vt:lpstr>
      <vt:lpstr>Calibri</vt:lpstr>
      <vt:lpstr>Calibri Light</vt:lpstr>
      <vt:lpstr>Microsoft Himalaya</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saito</dc:creator>
  <cp:lastModifiedBy>saito</cp:lastModifiedBy>
  <cp:revision>133</cp:revision>
  <cp:lastPrinted>2017-02-14T06:14:49Z</cp:lastPrinted>
  <dcterms:created xsi:type="dcterms:W3CDTF">2015-04-19T12:59:25Z</dcterms:created>
  <dcterms:modified xsi:type="dcterms:W3CDTF">2017-03-16T04:43:20Z</dcterms:modified>
</cp:coreProperties>
</file>