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sldIdLst>
    <p:sldId id="264" r:id="rId2"/>
  </p:sldIdLst>
  <p:sldSz cx="7559675" cy="10691813"/>
  <p:notesSz cx="6888163" cy="10018713"/>
  <p:defaultTextStyle>
    <a:defPPr>
      <a:defRPr lang="ja-JP"/>
    </a:defPPr>
    <a:lvl1pPr marL="0" algn="l" defTabSz="995507" rtl="0" eaLnBrk="1" latinLnBrk="0" hangingPunct="1">
      <a:defRPr kumimoji="1" sz="1960" kern="1200">
        <a:solidFill>
          <a:schemeClr val="tx1"/>
        </a:solidFill>
        <a:latin typeface="+mn-lt"/>
        <a:ea typeface="+mn-ea"/>
        <a:cs typeface="+mn-cs"/>
      </a:defRPr>
    </a:lvl1pPr>
    <a:lvl2pPr marL="497754" algn="l" defTabSz="995507" rtl="0" eaLnBrk="1" latinLnBrk="0" hangingPunct="1">
      <a:defRPr kumimoji="1" sz="1960" kern="1200">
        <a:solidFill>
          <a:schemeClr val="tx1"/>
        </a:solidFill>
        <a:latin typeface="+mn-lt"/>
        <a:ea typeface="+mn-ea"/>
        <a:cs typeface="+mn-cs"/>
      </a:defRPr>
    </a:lvl2pPr>
    <a:lvl3pPr marL="995507" algn="l" defTabSz="995507" rtl="0" eaLnBrk="1" latinLnBrk="0" hangingPunct="1">
      <a:defRPr kumimoji="1" sz="1960" kern="1200">
        <a:solidFill>
          <a:schemeClr val="tx1"/>
        </a:solidFill>
        <a:latin typeface="+mn-lt"/>
        <a:ea typeface="+mn-ea"/>
        <a:cs typeface="+mn-cs"/>
      </a:defRPr>
    </a:lvl3pPr>
    <a:lvl4pPr marL="1493261" algn="l" defTabSz="995507" rtl="0" eaLnBrk="1" latinLnBrk="0" hangingPunct="1">
      <a:defRPr kumimoji="1" sz="1960" kern="1200">
        <a:solidFill>
          <a:schemeClr val="tx1"/>
        </a:solidFill>
        <a:latin typeface="+mn-lt"/>
        <a:ea typeface="+mn-ea"/>
        <a:cs typeface="+mn-cs"/>
      </a:defRPr>
    </a:lvl4pPr>
    <a:lvl5pPr marL="1991015" algn="l" defTabSz="995507" rtl="0" eaLnBrk="1" latinLnBrk="0" hangingPunct="1">
      <a:defRPr kumimoji="1" sz="1960" kern="1200">
        <a:solidFill>
          <a:schemeClr val="tx1"/>
        </a:solidFill>
        <a:latin typeface="+mn-lt"/>
        <a:ea typeface="+mn-ea"/>
        <a:cs typeface="+mn-cs"/>
      </a:defRPr>
    </a:lvl5pPr>
    <a:lvl6pPr marL="2488768" algn="l" defTabSz="995507" rtl="0" eaLnBrk="1" latinLnBrk="0" hangingPunct="1">
      <a:defRPr kumimoji="1" sz="1960" kern="1200">
        <a:solidFill>
          <a:schemeClr val="tx1"/>
        </a:solidFill>
        <a:latin typeface="+mn-lt"/>
        <a:ea typeface="+mn-ea"/>
        <a:cs typeface="+mn-cs"/>
      </a:defRPr>
    </a:lvl6pPr>
    <a:lvl7pPr marL="2986522" algn="l" defTabSz="995507" rtl="0" eaLnBrk="1" latinLnBrk="0" hangingPunct="1">
      <a:defRPr kumimoji="1" sz="1960" kern="1200">
        <a:solidFill>
          <a:schemeClr val="tx1"/>
        </a:solidFill>
        <a:latin typeface="+mn-lt"/>
        <a:ea typeface="+mn-ea"/>
        <a:cs typeface="+mn-cs"/>
      </a:defRPr>
    </a:lvl7pPr>
    <a:lvl8pPr marL="3484275" algn="l" defTabSz="995507" rtl="0" eaLnBrk="1" latinLnBrk="0" hangingPunct="1">
      <a:defRPr kumimoji="1" sz="1960" kern="1200">
        <a:solidFill>
          <a:schemeClr val="tx1"/>
        </a:solidFill>
        <a:latin typeface="+mn-lt"/>
        <a:ea typeface="+mn-ea"/>
        <a:cs typeface="+mn-cs"/>
      </a:defRPr>
    </a:lvl8pPr>
    <a:lvl9pPr marL="3982029" algn="l" defTabSz="995507" rtl="0" eaLnBrk="1" latinLnBrk="0" hangingPunct="1">
      <a:defRPr kumimoji="1" sz="19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58" userDrawn="1">
          <p15:clr>
            <a:srgbClr val="A4A3A4"/>
          </p15:clr>
        </p15:guide>
        <p15:guide id="2" pos="235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17E1"/>
    <a:srgbClr val="FFCC99"/>
    <a:srgbClr val="FF9966"/>
    <a:srgbClr val="FF66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p:scale>
          <a:sx n="90" d="100"/>
          <a:sy n="90" d="100"/>
        </p:scale>
        <p:origin x="1206" y="-1200"/>
      </p:cViewPr>
      <p:guideLst>
        <p:guide orient="horz" pos="3458"/>
        <p:guide pos="235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871" cy="502676"/>
          </a:xfrm>
          <a:prstGeom prst="rect">
            <a:avLst/>
          </a:prstGeom>
        </p:spPr>
        <p:txBody>
          <a:bodyPr vert="horz" lIns="96598" tIns="48299" rIns="96598" bIns="48299" rtlCol="0"/>
          <a:lstStyle>
            <a:lvl1pPr algn="l">
              <a:defRPr sz="1200"/>
            </a:lvl1pPr>
          </a:lstStyle>
          <a:p>
            <a:endParaRPr kumimoji="1" lang="ja-JP" altLang="en-US"/>
          </a:p>
        </p:txBody>
      </p:sp>
      <p:sp>
        <p:nvSpPr>
          <p:cNvPr id="3" name="日付プレースホルダー 2"/>
          <p:cNvSpPr>
            <a:spLocks noGrp="1"/>
          </p:cNvSpPr>
          <p:nvPr>
            <p:ph type="dt" idx="1"/>
          </p:nvPr>
        </p:nvSpPr>
        <p:spPr>
          <a:xfrm>
            <a:off x="3901698" y="0"/>
            <a:ext cx="2984871" cy="502676"/>
          </a:xfrm>
          <a:prstGeom prst="rect">
            <a:avLst/>
          </a:prstGeom>
        </p:spPr>
        <p:txBody>
          <a:bodyPr vert="horz" lIns="96598" tIns="48299" rIns="96598" bIns="48299" rtlCol="0"/>
          <a:lstStyle>
            <a:lvl1pPr algn="r">
              <a:defRPr sz="1200"/>
            </a:lvl1pPr>
          </a:lstStyle>
          <a:p>
            <a:fld id="{8D8CFBDC-8DFA-4A98-8B1D-F2BB9EAE9A0F}" type="datetimeFigureOut">
              <a:rPr kumimoji="1" lang="ja-JP" altLang="en-US" smtClean="0"/>
              <a:t>2017/3/16</a:t>
            </a:fld>
            <a:endParaRPr kumimoji="1" lang="ja-JP" altLang="en-US"/>
          </a:p>
        </p:txBody>
      </p:sp>
      <p:sp>
        <p:nvSpPr>
          <p:cNvPr id="4" name="スライド イメージ プレースホルダー 3"/>
          <p:cNvSpPr>
            <a:spLocks noGrp="1" noRot="1" noChangeAspect="1"/>
          </p:cNvSpPr>
          <p:nvPr>
            <p:ph type="sldImg" idx="2"/>
          </p:nvPr>
        </p:nvSpPr>
        <p:spPr>
          <a:xfrm>
            <a:off x="2249488" y="1252538"/>
            <a:ext cx="2389187" cy="3379787"/>
          </a:xfrm>
          <a:prstGeom prst="rect">
            <a:avLst/>
          </a:prstGeom>
          <a:noFill/>
          <a:ln w="12700">
            <a:solidFill>
              <a:prstClr val="black"/>
            </a:solidFill>
          </a:ln>
        </p:spPr>
        <p:txBody>
          <a:bodyPr vert="horz" lIns="96598" tIns="48299" rIns="96598" bIns="48299" rtlCol="0" anchor="ctr"/>
          <a:lstStyle/>
          <a:p>
            <a:endParaRPr lang="ja-JP" altLang="en-US"/>
          </a:p>
        </p:txBody>
      </p:sp>
      <p:sp>
        <p:nvSpPr>
          <p:cNvPr id="5" name="ノート プレースホルダー 4"/>
          <p:cNvSpPr>
            <a:spLocks noGrp="1"/>
          </p:cNvSpPr>
          <p:nvPr>
            <p:ph type="body" sz="quarter" idx="3"/>
          </p:nvPr>
        </p:nvSpPr>
        <p:spPr>
          <a:xfrm>
            <a:off x="688817" y="4821506"/>
            <a:ext cx="5510530" cy="3944868"/>
          </a:xfrm>
          <a:prstGeom prst="rect">
            <a:avLst/>
          </a:prstGeom>
        </p:spPr>
        <p:txBody>
          <a:bodyPr vert="horz" lIns="96598" tIns="48299" rIns="96598" bIns="4829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516039"/>
            <a:ext cx="2984871" cy="502674"/>
          </a:xfrm>
          <a:prstGeom prst="rect">
            <a:avLst/>
          </a:prstGeom>
        </p:spPr>
        <p:txBody>
          <a:bodyPr vert="horz" lIns="96598" tIns="48299" rIns="96598" bIns="4829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01698" y="9516039"/>
            <a:ext cx="2984871" cy="502674"/>
          </a:xfrm>
          <a:prstGeom prst="rect">
            <a:avLst/>
          </a:prstGeom>
        </p:spPr>
        <p:txBody>
          <a:bodyPr vert="horz" lIns="96598" tIns="48299" rIns="96598" bIns="48299" rtlCol="0" anchor="b"/>
          <a:lstStyle>
            <a:lvl1pPr algn="r">
              <a:defRPr sz="1200"/>
            </a:lvl1pPr>
          </a:lstStyle>
          <a:p>
            <a:fld id="{CA4CA3C1-A636-44EC-8A2E-2447D7C06893}" type="slidenum">
              <a:rPr kumimoji="1" lang="ja-JP" altLang="en-US" smtClean="0"/>
              <a:t>‹#›</a:t>
            </a:fld>
            <a:endParaRPr kumimoji="1" lang="ja-JP" altLang="en-US"/>
          </a:p>
        </p:txBody>
      </p:sp>
    </p:spTree>
    <p:extLst>
      <p:ext uri="{BB962C8B-B14F-4D97-AF65-F5344CB8AC3E}">
        <p14:creationId xmlns:p14="http://schemas.microsoft.com/office/powerpoint/2010/main" val="3362728717"/>
      </p:ext>
    </p:extLst>
  </p:cSld>
  <p:clrMap bg1="lt1" tx1="dk1" bg2="lt2" tx2="dk2" accent1="accent1" accent2="accent2" accent3="accent3" accent4="accent4" accent5="accent5" accent6="accent6" hlink="hlink" folHlink="folHlink"/>
  <p:notesStyle>
    <a:lvl1pPr marL="0" algn="l" defTabSz="995507" rtl="0" eaLnBrk="1" latinLnBrk="0" hangingPunct="1">
      <a:defRPr kumimoji="1" sz="1306" kern="1200">
        <a:solidFill>
          <a:schemeClr val="tx1"/>
        </a:solidFill>
        <a:latin typeface="+mn-lt"/>
        <a:ea typeface="+mn-ea"/>
        <a:cs typeface="+mn-cs"/>
      </a:defRPr>
    </a:lvl1pPr>
    <a:lvl2pPr marL="497754" algn="l" defTabSz="995507" rtl="0" eaLnBrk="1" latinLnBrk="0" hangingPunct="1">
      <a:defRPr kumimoji="1" sz="1306" kern="1200">
        <a:solidFill>
          <a:schemeClr val="tx1"/>
        </a:solidFill>
        <a:latin typeface="+mn-lt"/>
        <a:ea typeface="+mn-ea"/>
        <a:cs typeface="+mn-cs"/>
      </a:defRPr>
    </a:lvl2pPr>
    <a:lvl3pPr marL="995507" algn="l" defTabSz="995507" rtl="0" eaLnBrk="1" latinLnBrk="0" hangingPunct="1">
      <a:defRPr kumimoji="1" sz="1306" kern="1200">
        <a:solidFill>
          <a:schemeClr val="tx1"/>
        </a:solidFill>
        <a:latin typeface="+mn-lt"/>
        <a:ea typeface="+mn-ea"/>
        <a:cs typeface="+mn-cs"/>
      </a:defRPr>
    </a:lvl3pPr>
    <a:lvl4pPr marL="1493261" algn="l" defTabSz="995507" rtl="0" eaLnBrk="1" latinLnBrk="0" hangingPunct="1">
      <a:defRPr kumimoji="1" sz="1306" kern="1200">
        <a:solidFill>
          <a:schemeClr val="tx1"/>
        </a:solidFill>
        <a:latin typeface="+mn-lt"/>
        <a:ea typeface="+mn-ea"/>
        <a:cs typeface="+mn-cs"/>
      </a:defRPr>
    </a:lvl4pPr>
    <a:lvl5pPr marL="1991015" algn="l" defTabSz="995507" rtl="0" eaLnBrk="1" latinLnBrk="0" hangingPunct="1">
      <a:defRPr kumimoji="1" sz="1306" kern="1200">
        <a:solidFill>
          <a:schemeClr val="tx1"/>
        </a:solidFill>
        <a:latin typeface="+mn-lt"/>
        <a:ea typeface="+mn-ea"/>
        <a:cs typeface="+mn-cs"/>
      </a:defRPr>
    </a:lvl5pPr>
    <a:lvl6pPr marL="2488768" algn="l" defTabSz="995507" rtl="0" eaLnBrk="1" latinLnBrk="0" hangingPunct="1">
      <a:defRPr kumimoji="1" sz="1306" kern="1200">
        <a:solidFill>
          <a:schemeClr val="tx1"/>
        </a:solidFill>
        <a:latin typeface="+mn-lt"/>
        <a:ea typeface="+mn-ea"/>
        <a:cs typeface="+mn-cs"/>
      </a:defRPr>
    </a:lvl6pPr>
    <a:lvl7pPr marL="2986522" algn="l" defTabSz="995507" rtl="0" eaLnBrk="1" latinLnBrk="0" hangingPunct="1">
      <a:defRPr kumimoji="1" sz="1306" kern="1200">
        <a:solidFill>
          <a:schemeClr val="tx1"/>
        </a:solidFill>
        <a:latin typeface="+mn-lt"/>
        <a:ea typeface="+mn-ea"/>
        <a:cs typeface="+mn-cs"/>
      </a:defRPr>
    </a:lvl7pPr>
    <a:lvl8pPr marL="3484275" algn="l" defTabSz="995507" rtl="0" eaLnBrk="1" latinLnBrk="0" hangingPunct="1">
      <a:defRPr kumimoji="1" sz="1306" kern="1200">
        <a:solidFill>
          <a:schemeClr val="tx1"/>
        </a:solidFill>
        <a:latin typeface="+mn-lt"/>
        <a:ea typeface="+mn-ea"/>
        <a:cs typeface="+mn-cs"/>
      </a:defRPr>
    </a:lvl8pPr>
    <a:lvl9pPr marL="3982029" algn="l" defTabSz="995507" rtl="0" eaLnBrk="1" latinLnBrk="0" hangingPunct="1">
      <a:defRPr kumimoji="1" sz="130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78549B7-603E-49DC-A0A2-DB6E2A46E38A}" type="datetimeFigureOut">
              <a:rPr kumimoji="1" lang="ja-JP" altLang="en-US" smtClean="0"/>
              <a:t>2017/3/16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557F36-4833-40D4-B6C9-D1A24D1B689B}" type="slidenum">
              <a:rPr kumimoji="1" lang="ja-JP" altLang="en-US" smtClean="0"/>
              <a:t>‹#›</a:t>
            </a:fld>
            <a:endParaRPr kumimoji="1" lang="ja-JP" altLang="en-US"/>
          </a:p>
        </p:txBody>
      </p:sp>
    </p:spTree>
    <p:extLst>
      <p:ext uri="{BB962C8B-B14F-4D97-AF65-F5344CB8AC3E}">
        <p14:creationId xmlns:p14="http://schemas.microsoft.com/office/powerpoint/2010/main" val="2040202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78549B7-603E-49DC-A0A2-DB6E2A46E38A}" type="datetimeFigureOut">
              <a:rPr kumimoji="1" lang="ja-JP" altLang="en-US" smtClean="0"/>
              <a:t>2017/3/16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557F36-4833-40D4-B6C9-D1A24D1B689B}" type="slidenum">
              <a:rPr kumimoji="1" lang="ja-JP" altLang="en-US" smtClean="0"/>
              <a:t>‹#›</a:t>
            </a:fld>
            <a:endParaRPr kumimoji="1" lang="ja-JP" altLang="en-US"/>
          </a:p>
        </p:txBody>
      </p:sp>
    </p:spTree>
    <p:extLst>
      <p:ext uri="{BB962C8B-B14F-4D97-AF65-F5344CB8AC3E}">
        <p14:creationId xmlns:p14="http://schemas.microsoft.com/office/powerpoint/2010/main" val="3750666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78549B7-603E-49DC-A0A2-DB6E2A46E38A}" type="datetimeFigureOut">
              <a:rPr kumimoji="1" lang="ja-JP" altLang="en-US" smtClean="0"/>
              <a:t>2017/3/16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557F36-4833-40D4-B6C9-D1A24D1B689B}" type="slidenum">
              <a:rPr kumimoji="1" lang="ja-JP" altLang="en-US" smtClean="0"/>
              <a:t>‹#›</a:t>
            </a:fld>
            <a:endParaRPr kumimoji="1" lang="ja-JP" altLang="en-US"/>
          </a:p>
        </p:txBody>
      </p:sp>
    </p:spTree>
    <p:extLst>
      <p:ext uri="{BB962C8B-B14F-4D97-AF65-F5344CB8AC3E}">
        <p14:creationId xmlns:p14="http://schemas.microsoft.com/office/powerpoint/2010/main" val="1750792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78549B7-603E-49DC-A0A2-DB6E2A46E38A}" type="datetimeFigureOut">
              <a:rPr kumimoji="1" lang="ja-JP" altLang="en-US" smtClean="0"/>
              <a:t>2017/3/16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557F36-4833-40D4-B6C9-D1A24D1B689B}" type="slidenum">
              <a:rPr kumimoji="1" lang="ja-JP" altLang="en-US" smtClean="0"/>
              <a:t>‹#›</a:t>
            </a:fld>
            <a:endParaRPr kumimoji="1" lang="ja-JP" altLang="en-US"/>
          </a:p>
        </p:txBody>
      </p:sp>
    </p:spTree>
    <p:extLst>
      <p:ext uri="{BB962C8B-B14F-4D97-AF65-F5344CB8AC3E}">
        <p14:creationId xmlns:p14="http://schemas.microsoft.com/office/powerpoint/2010/main" val="1685984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78549B7-603E-49DC-A0A2-DB6E2A46E38A}" type="datetimeFigureOut">
              <a:rPr kumimoji="1" lang="ja-JP" altLang="en-US" smtClean="0"/>
              <a:t>2017/3/16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557F36-4833-40D4-B6C9-D1A24D1B689B}" type="slidenum">
              <a:rPr kumimoji="1" lang="ja-JP" altLang="en-US" smtClean="0"/>
              <a:t>‹#›</a:t>
            </a:fld>
            <a:endParaRPr kumimoji="1" lang="ja-JP" altLang="en-US"/>
          </a:p>
        </p:txBody>
      </p:sp>
    </p:spTree>
    <p:extLst>
      <p:ext uri="{BB962C8B-B14F-4D97-AF65-F5344CB8AC3E}">
        <p14:creationId xmlns:p14="http://schemas.microsoft.com/office/powerpoint/2010/main" val="2572005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78549B7-603E-49DC-A0A2-DB6E2A46E38A}" type="datetimeFigureOut">
              <a:rPr kumimoji="1" lang="ja-JP" altLang="en-US" smtClean="0"/>
              <a:t>2017/3/16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7557F36-4833-40D4-B6C9-D1A24D1B689B}" type="slidenum">
              <a:rPr kumimoji="1" lang="ja-JP" altLang="en-US" smtClean="0"/>
              <a:t>‹#›</a:t>
            </a:fld>
            <a:endParaRPr kumimoji="1" lang="ja-JP" altLang="en-US"/>
          </a:p>
        </p:txBody>
      </p:sp>
    </p:spTree>
    <p:extLst>
      <p:ext uri="{BB962C8B-B14F-4D97-AF65-F5344CB8AC3E}">
        <p14:creationId xmlns:p14="http://schemas.microsoft.com/office/powerpoint/2010/main" val="1924962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78549B7-603E-49DC-A0A2-DB6E2A46E38A}" type="datetimeFigureOut">
              <a:rPr kumimoji="1" lang="ja-JP" altLang="en-US" smtClean="0"/>
              <a:t>2017/3/16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7557F36-4833-40D4-B6C9-D1A24D1B689B}" type="slidenum">
              <a:rPr kumimoji="1" lang="ja-JP" altLang="en-US" smtClean="0"/>
              <a:t>‹#›</a:t>
            </a:fld>
            <a:endParaRPr kumimoji="1" lang="ja-JP" altLang="en-US"/>
          </a:p>
        </p:txBody>
      </p:sp>
    </p:spTree>
    <p:extLst>
      <p:ext uri="{BB962C8B-B14F-4D97-AF65-F5344CB8AC3E}">
        <p14:creationId xmlns:p14="http://schemas.microsoft.com/office/powerpoint/2010/main" val="4204731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78549B7-603E-49DC-A0A2-DB6E2A46E38A}" type="datetimeFigureOut">
              <a:rPr kumimoji="1" lang="ja-JP" altLang="en-US" smtClean="0"/>
              <a:t>2017/3/16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7557F36-4833-40D4-B6C9-D1A24D1B689B}" type="slidenum">
              <a:rPr kumimoji="1" lang="ja-JP" altLang="en-US" smtClean="0"/>
              <a:t>‹#›</a:t>
            </a:fld>
            <a:endParaRPr kumimoji="1" lang="ja-JP" altLang="en-US"/>
          </a:p>
        </p:txBody>
      </p:sp>
    </p:spTree>
    <p:extLst>
      <p:ext uri="{BB962C8B-B14F-4D97-AF65-F5344CB8AC3E}">
        <p14:creationId xmlns:p14="http://schemas.microsoft.com/office/powerpoint/2010/main" val="1128281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8549B7-603E-49DC-A0A2-DB6E2A46E38A}" type="datetimeFigureOut">
              <a:rPr kumimoji="1" lang="ja-JP" altLang="en-US" smtClean="0"/>
              <a:t>2017/3/16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7557F36-4833-40D4-B6C9-D1A24D1B689B}" type="slidenum">
              <a:rPr kumimoji="1" lang="ja-JP" altLang="en-US" smtClean="0"/>
              <a:t>‹#›</a:t>
            </a:fld>
            <a:endParaRPr kumimoji="1" lang="ja-JP" altLang="en-US"/>
          </a:p>
        </p:txBody>
      </p:sp>
    </p:spTree>
    <p:extLst>
      <p:ext uri="{BB962C8B-B14F-4D97-AF65-F5344CB8AC3E}">
        <p14:creationId xmlns:p14="http://schemas.microsoft.com/office/powerpoint/2010/main" val="2989310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78549B7-603E-49DC-A0A2-DB6E2A46E38A}" type="datetimeFigureOut">
              <a:rPr kumimoji="1" lang="ja-JP" altLang="en-US" smtClean="0"/>
              <a:t>2017/3/16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7557F36-4833-40D4-B6C9-D1A24D1B689B}" type="slidenum">
              <a:rPr kumimoji="1" lang="ja-JP" altLang="en-US" smtClean="0"/>
              <a:t>‹#›</a:t>
            </a:fld>
            <a:endParaRPr kumimoji="1" lang="ja-JP" altLang="en-US"/>
          </a:p>
        </p:txBody>
      </p:sp>
    </p:spTree>
    <p:extLst>
      <p:ext uri="{BB962C8B-B14F-4D97-AF65-F5344CB8AC3E}">
        <p14:creationId xmlns:p14="http://schemas.microsoft.com/office/powerpoint/2010/main" val="300693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smtClean="0"/>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78549B7-603E-49DC-A0A2-DB6E2A46E38A}" type="datetimeFigureOut">
              <a:rPr kumimoji="1" lang="ja-JP" altLang="en-US" smtClean="0"/>
              <a:t>2017/3/16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7557F36-4833-40D4-B6C9-D1A24D1B689B}" type="slidenum">
              <a:rPr kumimoji="1" lang="ja-JP" altLang="en-US" smtClean="0"/>
              <a:t>‹#›</a:t>
            </a:fld>
            <a:endParaRPr kumimoji="1" lang="ja-JP" altLang="en-US"/>
          </a:p>
        </p:txBody>
      </p:sp>
    </p:spTree>
    <p:extLst>
      <p:ext uri="{BB962C8B-B14F-4D97-AF65-F5344CB8AC3E}">
        <p14:creationId xmlns:p14="http://schemas.microsoft.com/office/powerpoint/2010/main" val="3524714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078549B7-603E-49DC-A0A2-DB6E2A46E38A}" type="datetimeFigureOut">
              <a:rPr kumimoji="1" lang="ja-JP" altLang="en-US" smtClean="0"/>
              <a:t>2017/3/16</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47557F36-4833-40D4-B6C9-D1A24D1B689B}" type="slidenum">
              <a:rPr kumimoji="1" lang="ja-JP" altLang="en-US" smtClean="0"/>
              <a:t>‹#›</a:t>
            </a:fld>
            <a:endParaRPr kumimoji="1" lang="ja-JP" altLang="en-US"/>
          </a:p>
        </p:txBody>
      </p:sp>
    </p:spTree>
    <p:extLst>
      <p:ext uri="{BB962C8B-B14F-4D97-AF65-F5344CB8AC3E}">
        <p14:creationId xmlns:p14="http://schemas.microsoft.com/office/powerpoint/2010/main" val="365981220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446671" y="297890"/>
            <a:ext cx="6593305" cy="1132462"/>
          </a:xfrm>
          <a:prstGeom prst="roundRect">
            <a:avLst>
              <a:gd name="adj" fmla="val 10465"/>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ja-JP" altLang="en-US" sz="2800" dirty="0" smtClean="0">
                <a:solidFill>
                  <a:schemeClr val="tx1"/>
                </a:solidFill>
                <a:latin typeface="HGP創英ﾌﾟﾚｾﾞﾝｽEB" panose="02020800000000000000" pitchFamily="18" charset="-128"/>
                <a:ea typeface="HGP創英ﾌﾟﾚｾﾞﾝｽEB" panose="02020800000000000000" pitchFamily="18" charset="-128"/>
              </a:rPr>
              <a:t>ライフリッチコンサルティング株式会社</a:t>
            </a:r>
            <a:endParaRPr lang="en-US" altLang="ja-JP" sz="2400" dirty="0" smtClean="0">
              <a:solidFill>
                <a:schemeClr val="tx1"/>
              </a:solidFill>
              <a:latin typeface="HGP創英ﾌﾟﾚｾﾞﾝｽEB" panose="02020800000000000000" pitchFamily="18" charset="-128"/>
              <a:ea typeface="HGP創英ﾌﾟﾚｾﾞﾝｽEB" panose="02020800000000000000" pitchFamily="18" charset="-128"/>
            </a:endParaRPr>
          </a:p>
          <a:p>
            <a:pPr algn="ctr"/>
            <a:endParaRPr lang="en-US" altLang="ja-JP" sz="800" dirty="0">
              <a:solidFill>
                <a:schemeClr val="tx1"/>
              </a:solidFill>
              <a:latin typeface="HGP創英ﾌﾟﾚｾﾞﾝｽEB" panose="02020800000000000000" pitchFamily="18" charset="-128"/>
              <a:ea typeface="HGP創英ﾌﾟﾚｾﾞﾝｽEB" panose="02020800000000000000" pitchFamily="18" charset="-128"/>
            </a:endParaRPr>
          </a:p>
          <a:p>
            <a:pPr algn="ctr"/>
            <a:r>
              <a:rPr lang="ja-JP" altLang="en-US" sz="2800" dirty="0" smtClean="0">
                <a:solidFill>
                  <a:schemeClr val="tx1"/>
                </a:solidFill>
                <a:latin typeface="HGP創英ﾌﾟﾚｾﾞﾝｽEB" panose="02020800000000000000" pitchFamily="18" charset="-128"/>
                <a:ea typeface="HGP創英ﾌﾟﾚｾﾞﾝｽEB" panose="02020800000000000000" pitchFamily="18" charset="-128"/>
              </a:rPr>
              <a:t>保育経営通信（</a:t>
            </a:r>
            <a:r>
              <a:rPr lang="en-US" altLang="ja-JP" sz="2800" dirty="0" smtClean="0">
                <a:solidFill>
                  <a:schemeClr val="tx1"/>
                </a:solidFill>
                <a:latin typeface="HGP創英ﾌﾟﾚｾﾞﾝｽEB" panose="02020800000000000000" pitchFamily="18" charset="-128"/>
                <a:ea typeface="HGP創英ﾌﾟﾚｾﾞﾝｽEB" panose="02020800000000000000" pitchFamily="18" charset="-128"/>
              </a:rPr>
              <a:t>2017</a:t>
            </a:r>
            <a:r>
              <a:rPr lang="ja-JP" altLang="en-US" sz="2800" dirty="0" smtClean="0">
                <a:solidFill>
                  <a:schemeClr val="tx1"/>
                </a:solidFill>
                <a:latin typeface="HGP創英ﾌﾟﾚｾﾞﾝｽEB" panose="02020800000000000000" pitchFamily="18" charset="-128"/>
                <a:ea typeface="HGP創英ﾌﾟﾚｾﾞﾝｽEB" panose="02020800000000000000" pitchFamily="18" charset="-128"/>
              </a:rPr>
              <a:t>年</a:t>
            </a:r>
            <a:r>
              <a:rPr lang="en-US" altLang="ja-JP" sz="2800" dirty="0">
                <a:solidFill>
                  <a:schemeClr val="tx1"/>
                </a:solidFill>
                <a:latin typeface="HGP創英ﾌﾟﾚｾﾞﾝｽEB" panose="02020800000000000000" pitchFamily="18" charset="-128"/>
                <a:ea typeface="HGP創英ﾌﾟﾚｾﾞﾝｽEB" panose="02020800000000000000" pitchFamily="18" charset="-128"/>
              </a:rPr>
              <a:t>3</a:t>
            </a:r>
            <a:r>
              <a:rPr lang="ja-JP" altLang="en-US" sz="2800" dirty="0" smtClean="0">
                <a:solidFill>
                  <a:schemeClr val="tx1"/>
                </a:solidFill>
                <a:latin typeface="HGP創英ﾌﾟﾚｾﾞﾝｽEB" panose="02020800000000000000" pitchFamily="18" charset="-128"/>
                <a:ea typeface="HGP創英ﾌﾟﾚｾﾞﾝｽEB" panose="02020800000000000000" pitchFamily="18" charset="-128"/>
              </a:rPr>
              <a:t>月）</a:t>
            </a:r>
            <a:endParaRPr lang="en-US" altLang="ja-JP" sz="2800" dirty="0" smtClean="0">
              <a:solidFill>
                <a:schemeClr val="tx1"/>
              </a:solidFill>
              <a:latin typeface="HGP創英ﾌﾟﾚｾﾞﾝｽEB" panose="02020800000000000000" pitchFamily="18" charset="-128"/>
              <a:ea typeface="HGP創英ﾌﾟﾚｾﾞﾝｽEB" panose="02020800000000000000" pitchFamily="18" charset="-128"/>
            </a:endParaRPr>
          </a:p>
        </p:txBody>
      </p:sp>
      <p:sp>
        <p:nvSpPr>
          <p:cNvPr id="13" name="正方形/長方形 12"/>
          <p:cNvSpPr/>
          <p:nvPr/>
        </p:nvSpPr>
        <p:spPr>
          <a:xfrm>
            <a:off x="446672" y="1376271"/>
            <a:ext cx="6593305" cy="7838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メイリオ" panose="020B0604030504040204" pitchFamily="50" charset="-128"/>
                <a:ea typeface="メイリオ" panose="020B0604030504040204" pitchFamily="50" charset="-128"/>
              </a:rPr>
              <a:t>　</a:t>
            </a:r>
            <a:r>
              <a:rPr lang="ja-JP" altLang="en-US" sz="1200" spc="100" dirty="0" smtClean="0">
                <a:solidFill>
                  <a:schemeClr val="tx1"/>
                </a:solidFill>
                <a:latin typeface="HGP創英ﾌﾟﾚｾﾞﾝｽEB" panose="02020800000000000000" pitchFamily="18" charset="-128"/>
                <a:ea typeface="HGP創英ﾌﾟﾚｾﾞﾝｽEB" panose="02020800000000000000" pitchFamily="18" charset="-128"/>
              </a:rPr>
              <a:t>ライフリッチコンサルティング㈱がお送りする保育経営に役立つ情報です。今回は、</a:t>
            </a:r>
            <a:r>
              <a:rPr lang="en-US" altLang="ja-JP" sz="1200" spc="100" dirty="0">
                <a:solidFill>
                  <a:schemeClr val="tx1"/>
                </a:solidFill>
                <a:latin typeface="HGP創英ﾌﾟﾚｾﾞﾝｽEB" panose="02020800000000000000" pitchFamily="18" charset="-128"/>
                <a:ea typeface="HGP創英ﾌﾟﾚｾﾞﾝｽEB" panose="02020800000000000000" pitchFamily="18" charset="-128"/>
              </a:rPr>
              <a:t>4</a:t>
            </a:r>
            <a:r>
              <a:rPr lang="ja-JP" altLang="en-US" sz="1200" spc="100" dirty="0" smtClean="0">
                <a:solidFill>
                  <a:schemeClr val="tx1"/>
                </a:solidFill>
                <a:latin typeface="HGP創英ﾌﾟﾚｾﾞﾝｽEB" panose="02020800000000000000" pitchFamily="18" charset="-128"/>
                <a:ea typeface="HGP創英ﾌﾟﾚｾﾞﾝｽEB" panose="02020800000000000000" pitchFamily="18" charset="-128"/>
              </a:rPr>
              <a:t>月からの新たな処遇改善に必要な条件と、雇用管理助成金制度の紹介です。</a:t>
            </a:r>
            <a:endParaRPr lang="en-US" altLang="ja-JP" sz="800" spc="100" dirty="0" smtClean="0">
              <a:solidFill>
                <a:schemeClr val="tx1"/>
              </a:solidFill>
              <a:latin typeface="HGP創英ﾌﾟﾚｾﾞﾝｽEB" panose="02020800000000000000" pitchFamily="18" charset="-128"/>
              <a:ea typeface="HGP創英ﾌﾟﾚｾﾞﾝｽEB" panose="02020800000000000000" pitchFamily="18" charset="-128"/>
            </a:endParaRPr>
          </a:p>
          <a:p>
            <a:r>
              <a:rPr lang="ja-JP" altLang="en-US" sz="1200" spc="100" dirty="0" smtClean="0">
                <a:solidFill>
                  <a:schemeClr val="tx1"/>
                </a:solidFill>
                <a:latin typeface="HGP創英ﾌﾟﾚｾﾞﾝｽEB" panose="02020800000000000000" pitchFamily="18" charset="-128"/>
                <a:ea typeface="HGP創英ﾌﾟﾚｾﾞﾝｽEB" panose="02020800000000000000" pitchFamily="18" charset="-128"/>
              </a:rPr>
              <a:t>　是非</a:t>
            </a:r>
            <a:r>
              <a:rPr lang="ja-JP" altLang="en-US" sz="1200" spc="100" dirty="0" smtClean="0">
                <a:solidFill>
                  <a:schemeClr val="tx1"/>
                </a:solidFill>
                <a:latin typeface="HGP創英ﾌﾟﾚｾﾞﾝｽEB" panose="02020800000000000000" pitchFamily="18" charset="-128"/>
                <a:ea typeface="HGP創英ﾌﾟﾚｾﾞﾝｽEB" panose="02020800000000000000" pitchFamily="18" charset="-128"/>
              </a:rPr>
              <a:t>、キャリアアップ・処遇改善の仕組みの整備に、ご参考</a:t>
            </a:r>
            <a:r>
              <a:rPr lang="ja-JP" altLang="en-US" sz="1200" spc="100" dirty="0" smtClean="0">
                <a:solidFill>
                  <a:schemeClr val="tx1"/>
                </a:solidFill>
                <a:latin typeface="HGP創英ﾌﾟﾚｾﾞﾝｽEB" panose="02020800000000000000" pitchFamily="18" charset="-128"/>
                <a:ea typeface="HGP創英ﾌﾟﾚｾﾞﾝｽEB" panose="02020800000000000000" pitchFamily="18" charset="-128"/>
              </a:rPr>
              <a:t>ください。</a:t>
            </a:r>
            <a:endParaRPr lang="en-US" altLang="ja-JP" sz="1200" spc="100" dirty="0" smtClean="0">
              <a:solidFill>
                <a:schemeClr val="tx1"/>
              </a:solidFill>
              <a:latin typeface="HGP創英ﾌﾟﾚｾﾞﾝｽEB" panose="02020800000000000000" pitchFamily="18" charset="-128"/>
              <a:ea typeface="HGP創英ﾌﾟﾚｾﾞﾝｽEB" panose="02020800000000000000" pitchFamily="18" charset="-128"/>
            </a:endParaRPr>
          </a:p>
        </p:txBody>
      </p:sp>
      <p:sp>
        <p:nvSpPr>
          <p:cNvPr id="8" name="角丸四角形 7"/>
          <p:cNvSpPr/>
          <p:nvPr/>
        </p:nvSpPr>
        <p:spPr>
          <a:xfrm>
            <a:off x="225913" y="9484354"/>
            <a:ext cx="5030897" cy="1104387"/>
          </a:xfrm>
          <a:prstGeom prst="roundRect">
            <a:avLst>
              <a:gd name="adj" fmla="val 988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メイリオ" panose="020B0604030504040204" pitchFamily="50" charset="-128"/>
                <a:ea typeface="メイリオ" panose="020B0604030504040204" pitchFamily="50" charset="-128"/>
                <a:cs typeface="Microsoft Himalaya" panose="01010100010101010101" pitchFamily="2" charset="0"/>
              </a:rPr>
              <a:t>ライフリッチコンサルティング株式会社</a:t>
            </a:r>
            <a:endParaRPr lang="en-US" altLang="ja-JP" sz="1400" dirty="0">
              <a:solidFill>
                <a:schemeClr val="tx1"/>
              </a:solidFill>
              <a:latin typeface="メイリオ" panose="020B0604030504040204" pitchFamily="50" charset="-128"/>
              <a:ea typeface="メイリオ" panose="020B0604030504040204" pitchFamily="50" charset="-128"/>
              <a:cs typeface="Microsoft Himalaya" panose="01010100010101010101" pitchFamily="2" charset="0"/>
            </a:endParaRPr>
          </a:p>
          <a:p>
            <a:pPr algn="ctr"/>
            <a:endParaRPr lang="en-US" altLang="ja-JP" sz="800" dirty="0">
              <a:solidFill>
                <a:schemeClr val="tx1"/>
              </a:solidFill>
              <a:latin typeface="メイリオ" panose="020B0604030504040204" pitchFamily="50" charset="-128"/>
              <a:ea typeface="メイリオ" panose="020B0604030504040204" pitchFamily="50" charset="-128"/>
              <a:cs typeface="Microsoft Himalaya" panose="01010100010101010101" pitchFamily="2" charset="0"/>
            </a:endParaRPr>
          </a:p>
          <a:p>
            <a:r>
              <a:rPr lang="ja-JP" altLang="en-US" sz="1200" dirty="0">
                <a:solidFill>
                  <a:schemeClr val="tx1"/>
                </a:solidFill>
                <a:latin typeface="メイリオ" panose="020B0604030504040204" pitchFamily="50" charset="-128"/>
                <a:ea typeface="メイリオ" panose="020B0604030504040204" pitchFamily="50" charset="-128"/>
                <a:cs typeface="Microsoft Himalaya" panose="01010100010101010101" pitchFamily="2" charset="0"/>
              </a:rPr>
              <a:t>〒</a:t>
            </a:r>
            <a:r>
              <a:rPr lang="en-US" altLang="ja-JP" sz="1200" dirty="0">
                <a:solidFill>
                  <a:schemeClr val="tx1"/>
                </a:solidFill>
                <a:latin typeface="メイリオ" panose="020B0604030504040204" pitchFamily="50" charset="-128"/>
                <a:ea typeface="メイリオ" panose="020B0604030504040204" pitchFamily="50" charset="-128"/>
                <a:cs typeface="Microsoft Himalaya" panose="01010100010101010101" pitchFamily="2" charset="0"/>
              </a:rPr>
              <a:t>251-0016</a:t>
            </a:r>
            <a:r>
              <a:rPr lang="ja-JP" altLang="en-US" sz="1200" dirty="0">
                <a:solidFill>
                  <a:schemeClr val="tx1"/>
                </a:solidFill>
                <a:latin typeface="メイリオ" panose="020B0604030504040204" pitchFamily="50" charset="-128"/>
                <a:ea typeface="メイリオ" panose="020B0604030504040204" pitchFamily="50" charset="-128"/>
                <a:cs typeface="Microsoft Himalaya" panose="01010100010101010101" pitchFamily="2" charset="0"/>
              </a:rPr>
              <a:t>　神奈川県藤沢市弥勒寺</a:t>
            </a:r>
            <a:r>
              <a:rPr lang="en-US" altLang="ja-JP" sz="1200" dirty="0">
                <a:solidFill>
                  <a:schemeClr val="tx1"/>
                </a:solidFill>
                <a:latin typeface="メイリオ" panose="020B0604030504040204" pitchFamily="50" charset="-128"/>
                <a:ea typeface="メイリオ" panose="020B0604030504040204" pitchFamily="50" charset="-128"/>
                <a:cs typeface="Microsoft Himalaya" panose="01010100010101010101" pitchFamily="2" charset="0"/>
              </a:rPr>
              <a:t>2-2-13</a:t>
            </a:r>
          </a:p>
          <a:p>
            <a:r>
              <a:rPr lang="ja-JP" altLang="en-US" sz="1200" dirty="0">
                <a:solidFill>
                  <a:schemeClr val="tx1"/>
                </a:solidFill>
                <a:latin typeface="メイリオ" panose="020B0604030504040204" pitchFamily="50" charset="-128"/>
                <a:ea typeface="メイリオ" panose="020B0604030504040204" pitchFamily="50" charset="-128"/>
                <a:cs typeface="Microsoft Himalaya" panose="01010100010101010101" pitchFamily="2" charset="0"/>
              </a:rPr>
              <a:t>　</a:t>
            </a:r>
            <a:r>
              <a:rPr lang="en-US" altLang="ja-JP" sz="1200" dirty="0">
                <a:solidFill>
                  <a:schemeClr val="tx1"/>
                </a:solidFill>
                <a:latin typeface="メイリオ" panose="020B0604030504040204" pitchFamily="50" charset="-128"/>
                <a:ea typeface="メイリオ" panose="020B0604030504040204" pitchFamily="50" charset="-128"/>
                <a:cs typeface="Microsoft Himalaya" panose="01010100010101010101" pitchFamily="2" charset="0"/>
              </a:rPr>
              <a:t>Tel 0466-52-6091  Fax 0466-52-6097 </a:t>
            </a:r>
          </a:p>
          <a:p>
            <a:r>
              <a:rPr lang="ja-JP" altLang="en-US" sz="1200" dirty="0">
                <a:solidFill>
                  <a:schemeClr val="tx1"/>
                </a:solidFill>
                <a:latin typeface="メイリオ" panose="020B0604030504040204" pitchFamily="50" charset="-128"/>
                <a:ea typeface="メイリオ" panose="020B0604030504040204" pitchFamily="50" charset="-128"/>
                <a:cs typeface="Microsoft Himalaya" panose="01010100010101010101" pitchFamily="2" charset="0"/>
              </a:rPr>
              <a:t>　</a:t>
            </a:r>
            <a:r>
              <a:rPr lang="en-US" altLang="ja-JP" sz="1200" dirty="0">
                <a:solidFill>
                  <a:schemeClr val="tx1"/>
                </a:solidFill>
                <a:latin typeface="メイリオ" panose="020B0604030504040204" pitchFamily="50" charset="-128"/>
                <a:ea typeface="メイリオ" panose="020B0604030504040204" pitchFamily="50" charset="-128"/>
                <a:cs typeface="Microsoft Himalaya" panose="01010100010101010101" pitchFamily="2" charset="0"/>
              </a:rPr>
              <a:t>Mail info@liferich.jp</a:t>
            </a:r>
            <a:r>
              <a:rPr lang="ja-JP" altLang="en-US" sz="1200" dirty="0">
                <a:solidFill>
                  <a:schemeClr val="tx1"/>
                </a:solidFill>
                <a:latin typeface="メイリオ" panose="020B0604030504040204" pitchFamily="50" charset="-128"/>
                <a:ea typeface="メイリオ" panose="020B0604030504040204" pitchFamily="50" charset="-128"/>
                <a:cs typeface="Microsoft Himalaya" panose="01010100010101010101" pitchFamily="2" charset="0"/>
              </a:rPr>
              <a:t>　</a:t>
            </a:r>
            <a:r>
              <a:rPr lang="en-US" altLang="ja-JP" sz="1200" dirty="0">
                <a:solidFill>
                  <a:schemeClr val="tx1"/>
                </a:solidFill>
                <a:latin typeface="メイリオ" panose="020B0604030504040204" pitchFamily="50" charset="-128"/>
                <a:ea typeface="メイリオ" panose="020B0604030504040204" pitchFamily="50" charset="-128"/>
                <a:cs typeface="Microsoft Himalaya" panose="01010100010101010101" pitchFamily="2" charset="0"/>
              </a:rPr>
              <a:t>URL http://www.liferich.jp/</a:t>
            </a:r>
            <a:r>
              <a:rPr lang="ja-JP" altLang="en-US" sz="1200" dirty="0">
                <a:solidFill>
                  <a:schemeClr val="tx1"/>
                </a:solidFill>
                <a:latin typeface="メイリオ" panose="020B0604030504040204" pitchFamily="50" charset="-128"/>
                <a:ea typeface="メイリオ" panose="020B0604030504040204" pitchFamily="50" charset="-128"/>
                <a:cs typeface="Microsoft Himalaya" panose="01010100010101010101" pitchFamily="2" charset="0"/>
              </a:rPr>
              <a:t>　担当　齋藤</a:t>
            </a:r>
            <a:endParaRPr lang="en-US" altLang="ja-JP" sz="1200" dirty="0">
              <a:solidFill>
                <a:schemeClr val="tx1"/>
              </a:solidFill>
              <a:latin typeface="メイリオ" panose="020B0604030504040204" pitchFamily="50" charset="-128"/>
              <a:ea typeface="メイリオ" panose="020B0604030504040204" pitchFamily="50" charset="-128"/>
              <a:cs typeface="Microsoft Himalaya" panose="01010100010101010101" pitchFamily="2" charset="0"/>
            </a:endParaRPr>
          </a:p>
        </p:txBody>
      </p:sp>
      <p:pic>
        <p:nvPicPr>
          <p:cNvPr id="9" name="図 8"/>
          <p:cNvPicPr>
            <a:picLocks noChangeAspect="1"/>
          </p:cNvPicPr>
          <p:nvPr/>
        </p:nvPicPr>
        <p:blipFill rotWithShape="1">
          <a:blip r:embed="rId2"/>
          <a:srcRect l="6827" r="5830"/>
          <a:stretch/>
        </p:blipFill>
        <p:spPr>
          <a:xfrm>
            <a:off x="5314999" y="9789523"/>
            <a:ext cx="1227909" cy="627972"/>
          </a:xfrm>
          <a:prstGeom prst="rect">
            <a:avLst/>
          </a:prstGeom>
        </p:spPr>
      </p:pic>
      <p:pic>
        <p:nvPicPr>
          <p:cNvPr id="10" name="図 9"/>
          <p:cNvPicPr>
            <a:picLocks noChangeAspect="1"/>
          </p:cNvPicPr>
          <p:nvPr/>
        </p:nvPicPr>
        <p:blipFill rotWithShape="1">
          <a:blip r:embed="rId3" cstate="print">
            <a:extLst>
              <a:ext uri="{28A0092B-C50C-407E-A947-70E740481C1C}">
                <a14:useLocalDpi xmlns:a14="http://schemas.microsoft.com/office/drawing/2010/main" val="0"/>
              </a:ext>
            </a:extLst>
          </a:blip>
          <a:srcRect l="21827" r="18565"/>
          <a:stretch/>
        </p:blipFill>
        <p:spPr>
          <a:xfrm>
            <a:off x="6601097" y="9565392"/>
            <a:ext cx="792480" cy="942313"/>
          </a:xfrm>
          <a:prstGeom prst="rect">
            <a:avLst/>
          </a:prstGeom>
        </p:spPr>
      </p:pic>
      <p:sp>
        <p:nvSpPr>
          <p:cNvPr id="5" name="角丸四角形 4"/>
          <p:cNvSpPr/>
          <p:nvPr/>
        </p:nvSpPr>
        <p:spPr>
          <a:xfrm>
            <a:off x="344908" y="2383271"/>
            <a:ext cx="7048669" cy="3474919"/>
          </a:xfrm>
          <a:prstGeom prst="roundRect">
            <a:avLst>
              <a:gd name="adj" fmla="val 4681"/>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800" dirty="0" smtClean="0">
              <a:solidFill>
                <a:schemeClr val="tx1"/>
              </a:solidFill>
              <a:latin typeface="HGP創英ﾌﾟﾚｾﾞﾝｽEB" panose="02020800000000000000" pitchFamily="18" charset="-128"/>
              <a:ea typeface="HGP創英ﾌﾟﾚｾﾞﾝｽEB" panose="02020800000000000000" pitchFamily="18" charset="-128"/>
            </a:endParaRPr>
          </a:p>
          <a:p>
            <a:r>
              <a:rPr kumimoji="1" lang="ja-JP" altLang="en-US" sz="1600" dirty="0" smtClean="0">
                <a:solidFill>
                  <a:schemeClr val="tx1"/>
                </a:solidFill>
                <a:latin typeface="HGP創英ﾌﾟﾚｾﾞﾝｽEB" panose="02020800000000000000" pitchFamily="18" charset="-128"/>
                <a:ea typeface="HGP創英ﾌﾟﾚｾﾞﾝｽEB" panose="02020800000000000000" pitchFamily="18" charset="-128"/>
              </a:rPr>
              <a:t>１．平成</a:t>
            </a:r>
            <a:r>
              <a:rPr kumimoji="1" lang="en-US" altLang="ja-JP" sz="1600" dirty="0" smtClean="0">
                <a:solidFill>
                  <a:schemeClr val="tx1"/>
                </a:solidFill>
                <a:latin typeface="HGP創英ﾌﾟﾚｾﾞﾝｽEB" panose="02020800000000000000" pitchFamily="18" charset="-128"/>
                <a:ea typeface="HGP創英ﾌﾟﾚｾﾞﾝｽEB" panose="02020800000000000000" pitchFamily="18" charset="-128"/>
              </a:rPr>
              <a:t>29</a:t>
            </a:r>
            <a:r>
              <a:rPr lang="ja-JP" altLang="en-US" sz="1600" dirty="0" smtClean="0">
                <a:solidFill>
                  <a:schemeClr val="tx1"/>
                </a:solidFill>
                <a:latin typeface="HGP創英ﾌﾟﾚｾﾞﾝｽEB" panose="02020800000000000000" pitchFamily="18" charset="-128"/>
                <a:ea typeface="HGP創英ﾌﾟﾚｾﾞﾝｽEB" panose="02020800000000000000" pitchFamily="18" charset="-128"/>
              </a:rPr>
              <a:t>年度に実施する保育士キャリアアップの仕組み・処遇改善のポイント</a:t>
            </a:r>
            <a:endParaRPr lang="en-US" altLang="ja-JP" sz="1600" dirty="0" smtClean="0">
              <a:solidFill>
                <a:schemeClr val="tx1"/>
              </a:solidFill>
              <a:latin typeface="HGP創英ﾌﾟﾚｾﾞﾝｽEB" panose="02020800000000000000" pitchFamily="18" charset="-128"/>
              <a:ea typeface="HGP創英ﾌﾟﾚｾﾞﾝｽEB" panose="02020800000000000000" pitchFamily="18" charset="-128"/>
            </a:endParaRPr>
          </a:p>
          <a:p>
            <a:endParaRPr kumimoji="1" lang="en-US" altLang="ja-JP" sz="800" dirty="0">
              <a:solidFill>
                <a:schemeClr val="tx1"/>
              </a:solidFill>
              <a:latin typeface="HGP創英ﾌﾟﾚｾﾞﾝｽEB" panose="02020800000000000000" pitchFamily="18" charset="-128"/>
              <a:ea typeface="HGP創英ﾌﾟﾚｾﾞﾝｽEB" panose="02020800000000000000" pitchFamily="18" charset="-128"/>
            </a:endParaRPr>
          </a:p>
          <a:p>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　（１）経験年数概ね</a:t>
            </a:r>
            <a:r>
              <a:rPr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7</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年以上の保育士→副主任もしくは専門リーダーとして月額</a:t>
            </a:r>
            <a:r>
              <a:rPr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4</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万円改善</a:t>
            </a:r>
            <a:endParaRPr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endParaRPr>
          </a:p>
          <a:p>
            <a:endParaRPr kumimoji="1" lang="en-US" altLang="ja-JP" sz="800" dirty="0">
              <a:solidFill>
                <a:schemeClr val="tx1"/>
              </a:solidFill>
              <a:latin typeface="HGP創英ﾌﾟﾚｾﾞﾝｽEB" panose="02020800000000000000" pitchFamily="18" charset="-128"/>
              <a:ea typeface="HGP創英ﾌﾟﾚｾﾞﾝｽEB" panose="02020800000000000000" pitchFamily="18" charset="-128"/>
            </a:endParaRPr>
          </a:p>
          <a:p>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　（２）経年年数概ね</a:t>
            </a:r>
            <a:r>
              <a:rPr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3</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年以上の保育士→職務分野別リーダーとして月額</a:t>
            </a:r>
            <a:r>
              <a:rPr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5</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千円改善</a:t>
            </a:r>
            <a:endParaRPr kumimoji="1"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endParaRPr>
          </a:p>
          <a:p>
            <a:endParaRPr lang="en-US" altLang="ja-JP" sz="800" dirty="0">
              <a:solidFill>
                <a:schemeClr val="tx1"/>
              </a:solidFill>
              <a:latin typeface="HGP創英ﾌﾟﾚｾﾞﾝｽEB" panose="02020800000000000000" pitchFamily="18" charset="-128"/>
              <a:ea typeface="HGP創英ﾌﾟﾚｾﾞﾝｽEB" panose="02020800000000000000" pitchFamily="18" charset="-128"/>
            </a:endParaRPr>
          </a:p>
          <a:p>
            <a:r>
              <a:rPr kumimoji="1" lang="ja-JP" altLang="en-US" sz="1600" dirty="0" smtClean="0">
                <a:solidFill>
                  <a:schemeClr val="tx1"/>
                </a:solidFill>
                <a:latin typeface="HGP創英ﾌﾟﾚｾﾞﾝｽEB" panose="02020800000000000000" pitchFamily="18" charset="-128"/>
                <a:ea typeface="HGP創英ﾌﾟﾚｾﾞﾝｽEB" panose="02020800000000000000" pitchFamily="18" charset="-128"/>
              </a:rPr>
              <a:t>２．処遇改善を受けるための</a:t>
            </a:r>
            <a:r>
              <a:rPr kumimoji="1" lang="ja-JP" altLang="en-US" sz="1600" dirty="0" smtClean="0">
                <a:solidFill>
                  <a:schemeClr val="tx1"/>
                </a:solidFill>
                <a:latin typeface="HGP創英ﾌﾟﾚｾﾞﾝｽEB" panose="02020800000000000000" pitchFamily="18" charset="-128"/>
                <a:ea typeface="HGP創英ﾌﾟﾚｾﾞﾝｽEB" panose="02020800000000000000" pitchFamily="18" charset="-128"/>
              </a:rPr>
              <a:t>条件（</a:t>
            </a:r>
            <a:r>
              <a:rPr kumimoji="1" lang="en-US" altLang="ja-JP" sz="1600" dirty="0" smtClean="0">
                <a:solidFill>
                  <a:schemeClr val="tx1"/>
                </a:solidFill>
                <a:latin typeface="HGP創英ﾌﾟﾚｾﾞﾝｽEB" panose="02020800000000000000" pitchFamily="18" charset="-128"/>
                <a:ea typeface="HGP創英ﾌﾟﾚｾﾞﾝｽEB" panose="02020800000000000000" pitchFamily="18" charset="-128"/>
              </a:rPr>
              <a:t>※</a:t>
            </a:r>
            <a:r>
              <a:rPr kumimoji="1" lang="ja-JP" altLang="en-US" sz="1600" dirty="0" smtClean="0">
                <a:solidFill>
                  <a:schemeClr val="tx1"/>
                </a:solidFill>
                <a:latin typeface="HGP創英ﾌﾟﾚｾﾞﾝｽEB" panose="02020800000000000000" pitchFamily="18" charset="-128"/>
                <a:ea typeface="HGP創英ﾌﾟﾚｾﾞﾝｽEB" panose="02020800000000000000" pitchFamily="18" charset="-128"/>
              </a:rPr>
              <a:t>）</a:t>
            </a:r>
            <a:endParaRPr kumimoji="1" lang="en-US" altLang="ja-JP" sz="1600" dirty="0" smtClean="0">
              <a:solidFill>
                <a:schemeClr val="tx1"/>
              </a:solidFill>
              <a:latin typeface="HGP創英ﾌﾟﾚｾﾞﾝｽEB" panose="02020800000000000000" pitchFamily="18" charset="-128"/>
              <a:ea typeface="HGP創英ﾌﾟﾚｾﾞﾝｽEB" panose="02020800000000000000" pitchFamily="18" charset="-128"/>
            </a:endParaRPr>
          </a:p>
          <a:p>
            <a:endParaRPr lang="en-US" altLang="ja-JP" sz="800" dirty="0">
              <a:solidFill>
                <a:schemeClr val="tx1"/>
              </a:solidFill>
              <a:latin typeface="HGP創英ﾌﾟﾚｾﾞﾝｽEB" panose="02020800000000000000" pitchFamily="18" charset="-128"/>
              <a:ea typeface="HGP創英ﾌﾟﾚｾﾞﾝｽEB" panose="02020800000000000000" pitchFamily="18" charset="-128"/>
            </a:endParaRPr>
          </a:p>
          <a:p>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（１）キャリアパスを作成し、副主任保育士・専門リーダー・職務分野別リーダー</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の位置づけを</a:t>
            </a:r>
            <a:endParaRPr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endParaRPr>
          </a:p>
          <a:p>
            <a:r>
              <a:rPr lang="ja-JP" altLang="en-US" sz="1400" dirty="0">
                <a:solidFill>
                  <a:schemeClr val="tx1"/>
                </a:solidFill>
                <a:latin typeface="HGP創英ﾌﾟﾚｾﾞﾝｽEB" panose="02020800000000000000" pitchFamily="18" charset="-128"/>
                <a:ea typeface="HGP創英ﾌﾟﾚｾﾞﾝｽEB" panose="02020800000000000000" pitchFamily="18" charset="-128"/>
              </a:rPr>
              <a:t>　</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　明確にして、辞令を交付する。</a:t>
            </a:r>
            <a:endParaRPr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endParaRPr>
          </a:p>
          <a:p>
            <a:endParaRPr kumimoji="1" lang="en-US" altLang="ja-JP" sz="800" dirty="0">
              <a:solidFill>
                <a:schemeClr val="tx1"/>
              </a:solidFill>
              <a:latin typeface="HGP創英ﾌﾟﾚｾﾞﾝｽEB" panose="02020800000000000000" pitchFamily="18" charset="-128"/>
              <a:ea typeface="HGP創英ﾌﾟﾚｾﾞﾝｽEB" panose="02020800000000000000" pitchFamily="18" charset="-128"/>
            </a:endParaRPr>
          </a:p>
          <a:p>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（２）個人別の業務履歴・研修受講履歴を管理し、要件に合致することを証明できる</a:t>
            </a:r>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資料を</a:t>
            </a:r>
            <a:endParaRPr kumimoji="1"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endParaRPr>
          </a:p>
          <a:p>
            <a:r>
              <a:rPr lang="ja-JP" altLang="en-US" sz="1400" dirty="0">
                <a:solidFill>
                  <a:schemeClr val="tx1"/>
                </a:solidFill>
                <a:latin typeface="HGP創英ﾌﾟﾚｾﾞﾝｽEB" panose="02020800000000000000" pitchFamily="18" charset="-128"/>
                <a:ea typeface="HGP創英ﾌﾟﾚｾﾞﾝｽEB" panose="02020800000000000000" pitchFamily="18" charset="-128"/>
              </a:rPr>
              <a:t>　</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　</a:t>
            </a:r>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整える。</a:t>
            </a:r>
            <a:endParaRPr kumimoji="1"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endParaRPr>
          </a:p>
          <a:p>
            <a:endParaRPr lang="en-US" altLang="ja-JP" sz="800" dirty="0">
              <a:solidFill>
                <a:schemeClr val="tx1"/>
              </a:solidFill>
              <a:latin typeface="HGP創英ﾌﾟﾚｾﾞﾝｽEB" panose="02020800000000000000" pitchFamily="18" charset="-128"/>
              <a:ea typeface="HGP創英ﾌﾟﾚｾﾞﾝｽEB" panose="02020800000000000000" pitchFamily="18" charset="-128"/>
            </a:endParaRPr>
          </a:p>
          <a:p>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a:t>
            </a:r>
            <a:r>
              <a:rPr kumimoji="1"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3</a:t>
            </a:r>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）平成</a:t>
            </a:r>
            <a:r>
              <a:rPr kumimoji="1"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30</a:t>
            </a:r>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年度から本格実施予定の研修に計画的に参加できる体制をつくる。</a:t>
            </a:r>
            <a:endParaRPr kumimoji="1"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endParaRPr>
          </a:p>
          <a:p>
            <a:endParaRPr lang="en-US" altLang="ja-JP" sz="900" dirty="0">
              <a:solidFill>
                <a:schemeClr val="tx1"/>
              </a:solidFill>
              <a:latin typeface="HGP創英ﾌﾟﾚｾﾞﾝｽEB" panose="02020800000000000000" pitchFamily="18" charset="-128"/>
              <a:ea typeface="HGP創英ﾌﾟﾚｾﾞﾝｽEB" panose="02020800000000000000" pitchFamily="18" charset="-128"/>
            </a:endParaRPr>
          </a:p>
          <a:p>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　</a:t>
            </a:r>
            <a:r>
              <a:rPr kumimoji="1"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a:t>
            </a:r>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上記の条件は、弊社による見解です。</a:t>
            </a:r>
            <a:endParaRPr kumimoji="1" lang="ja-JP" altLang="en-US" sz="1400" dirty="0">
              <a:solidFill>
                <a:schemeClr val="tx1"/>
              </a:solidFill>
              <a:latin typeface="HGP創英ﾌﾟﾚｾﾞﾝｽEB" panose="02020800000000000000" pitchFamily="18" charset="-128"/>
              <a:ea typeface="HGP創英ﾌﾟﾚｾﾞﾝｽEB" panose="02020800000000000000" pitchFamily="18" charset="-128"/>
            </a:endParaRPr>
          </a:p>
        </p:txBody>
      </p:sp>
      <p:sp>
        <p:nvSpPr>
          <p:cNvPr id="2" name="正方形/長方形 1"/>
          <p:cNvSpPr/>
          <p:nvPr/>
        </p:nvSpPr>
        <p:spPr>
          <a:xfrm>
            <a:off x="189479" y="2221904"/>
            <a:ext cx="3978484" cy="34258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HGP創英ﾌﾟﾚｾﾞﾝｽEB" panose="02020800000000000000" pitchFamily="18" charset="-128"/>
                <a:ea typeface="HGP創英ﾌﾟﾚｾﾞﾝｽEB" panose="02020800000000000000" pitchFamily="18" charset="-128"/>
              </a:rPr>
              <a:t>❶</a:t>
            </a:r>
            <a:r>
              <a:rPr lang="ja-JP" altLang="en-US" sz="1600" dirty="0" smtClean="0">
                <a:solidFill>
                  <a:schemeClr val="tx1"/>
                </a:solidFill>
                <a:latin typeface="HGP創英ﾌﾟﾚｾﾞﾝｽEB" panose="02020800000000000000" pitchFamily="18" charset="-128"/>
                <a:ea typeface="HGP創英ﾌﾟﾚｾﾞﾝｽEB" panose="02020800000000000000" pitchFamily="18" charset="-128"/>
              </a:rPr>
              <a:t>　</a:t>
            </a:r>
            <a:r>
              <a:rPr lang="ja-JP" altLang="en-US" sz="1600" dirty="0">
                <a:solidFill>
                  <a:schemeClr val="tx1"/>
                </a:solidFill>
                <a:latin typeface="HGP創英ﾌﾟﾚｾﾞﾝｽEB" panose="02020800000000000000" pitchFamily="18" charset="-128"/>
                <a:ea typeface="HGP創英ﾌﾟﾚｾﾞﾝｽEB" panose="02020800000000000000" pitchFamily="18" charset="-128"/>
              </a:rPr>
              <a:t>新</a:t>
            </a:r>
            <a:r>
              <a:rPr lang="ja-JP" altLang="en-US" sz="1600" dirty="0" smtClean="0">
                <a:solidFill>
                  <a:schemeClr val="tx1"/>
                </a:solidFill>
                <a:latin typeface="HGP創英ﾌﾟﾚｾﾞﾝｽEB" panose="02020800000000000000" pitchFamily="18" charset="-128"/>
                <a:ea typeface="HGP創英ﾌﾟﾚｾﾞﾝｽEB" panose="02020800000000000000" pitchFamily="18" charset="-128"/>
              </a:rPr>
              <a:t>たな処遇改善のポイントと条件</a:t>
            </a:r>
            <a:endParaRPr kumimoji="1" lang="ja-JP" altLang="en-US" sz="1600" dirty="0">
              <a:solidFill>
                <a:schemeClr val="tx1"/>
              </a:solidFill>
              <a:latin typeface="HGP創英ﾌﾟﾚｾﾞﾝｽEB" panose="02020800000000000000" pitchFamily="18" charset="-128"/>
              <a:ea typeface="HGP創英ﾌﾟﾚｾﾞﾝｽEB" panose="02020800000000000000" pitchFamily="18" charset="-128"/>
            </a:endParaRPr>
          </a:p>
        </p:txBody>
      </p:sp>
      <p:sp>
        <p:nvSpPr>
          <p:cNvPr id="14" name="角丸四角形 13"/>
          <p:cNvSpPr/>
          <p:nvPr/>
        </p:nvSpPr>
        <p:spPr>
          <a:xfrm>
            <a:off x="344908" y="6081365"/>
            <a:ext cx="7048669" cy="3083900"/>
          </a:xfrm>
          <a:prstGeom prst="roundRect">
            <a:avLst>
              <a:gd name="adj" fmla="val 4681"/>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600" dirty="0" smtClean="0">
              <a:solidFill>
                <a:schemeClr val="tx1"/>
              </a:solidFill>
              <a:latin typeface="HGP創英ﾌﾟﾚｾﾞﾝｽEB" panose="02020800000000000000" pitchFamily="18" charset="-128"/>
              <a:ea typeface="HGP創英ﾌﾟﾚｾﾞﾝｽEB" panose="02020800000000000000" pitchFamily="18" charset="-128"/>
            </a:endParaRPr>
          </a:p>
          <a:p>
            <a:r>
              <a:rPr kumimoji="1"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a:t>
            </a:r>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制度の概要</a:t>
            </a:r>
            <a:r>
              <a:rPr kumimoji="1"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a:t>
            </a:r>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　</a:t>
            </a:r>
            <a:endParaRPr kumimoji="1"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endParaRPr>
          </a:p>
          <a:p>
            <a:r>
              <a:rPr lang="ja-JP" altLang="en-US" sz="1400" dirty="0">
                <a:solidFill>
                  <a:schemeClr val="tx1"/>
                </a:solidFill>
                <a:latin typeface="HGP創英ﾌﾟﾚｾﾞﾝｽEB" panose="02020800000000000000" pitchFamily="18" charset="-128"/>
                <a:ea typeface="HGP創英ﾌﾟﾚｾﾞﾝｽEB" panose="02020800000000000000" pitchFamily="18" charset="-128"/>
              </a:rPr>
              <a:t>　</a:t>
            </a:r>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保育園を経営する事業主が、職員の定着を促進するために、職務、職責、職能、資格、勤続年数等に応じた階層的な賃金制度（キャリアパスに応じた賃金制度）を定める場合に、助成金の対象となります（事業主体：厚生労働省</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、都道府県労働局、ハローワーク）。</a:t>
            </a:r>
            <a:endParaRPr kumimoji="1"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endParaRPr>
          </a:p>
          <a:p>
            <a:endParaRPr lang="en-US" altLang="ja-JP" sz="800" dirty="0">
              <a:solidFill>
                <a:schemeClr val="tx1"/>
              </a:solidFill>
              <a:latin typeface="HGP創英ﾌﾟﾚｾﾞﾝｽEB" panose="02020800000000000000" pitchFamily="18" charset="-128"/>
              <a:ea typeface="HGP創英ﾌﾟﾚｾﾞﾝｽEB" panose="02020800000000000000" pitchFamily="18" charset="-128"/>
            </a:endParaRPr>
          </a:p>
          <a:p>
            <a:r>
              <a:rPr kumimoji="1"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a:t>
            </a:r>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助成金額</a:t>
            </a:r>
            <a:r>
              <a:rPr kumimoji="1"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a:t>
            </a:r>
          </a:p>
          <a:p>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　制度整備助成：</a:t>
            </a:r>
            <a:r>
              <a:rPr kumimoji="1"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50</a:t>
            </a:r>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万円</a:t>
            </a:r>
            <a:endParaRPr kumimoji="1"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endParaRPr>
          </a:p>
          <a:p>
            <a:r>
              <a:rPr lang="ja-JP" altLang="en-US" sz="1400" dirty="0">
                <a:solidFill>
                  <a:schemeClr val="tx1"/>
                </a:solidFill>
                <a:latin typeface="HGP創英ﾌﾟﾚｾﾞﾝｽEB" panose="02020800000000000000" pitchFamily="18" charset="-128"/>
                <a:ea typeface="HGP創英ﾌﾟﾚｾﾞﾝｽEB" panose="02020800000000000000" pitchFamily="18" charset="-128"/>
              </a:rPr>
              <a:t>　</a:t>
            </a:r>
            <a:r>
              <a:rPr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a:t>
            </a:r>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離職</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率の低下等の目標が達成できた場合はさらに上乗せ金額があります。</a:t>
            </a:r>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　</a:t>
            </a:r>
            <a:endParaRPr kumimoji="1"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endParaRPr>
          </a:p>
          <a:p>
            <a:endParaRPr lang="en-US" altLang="ja-JP" sz="800" dirty="0">
              <a:solidFill>
                <a:schemeClr val="tx1"/>
              </a:solidFill>
              <a:latin typeface="HGP創英ﾌﾟﾚｾﾞﾝｽEB" panose="02020800000000000000" pitchFamily="18" charset="-128"/>
              <a:ea typeface="HGP創英ﾌﾟﾚｾﾞﾝｽEB" panose="02020800000000000000" pitchFamily="18" charset="-128"/>
            </a:endParaRPr>
          </a:p>
          <a:p>
            <a:r>
              <a:rPr kumimoji="1"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a:t>
            </a:r>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活用方法</a:t>
            </a:r>
            <a:r>
              <a:rPr kumimoji="1"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a:t>
            </a:r>
          </a:p>
          <a:p>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　　</a:t>
            </a:r>
            <a:r>
              <a:rPr kumimoji="1" lang="ja-JP" altLang="en-US" sz="1400" u="sng" dirty="0" smtClean="0">
                <a:solidFill>
                  <a:schemeClr val="tx1"/>
                </a:solidFill>
                <a:latin typeface="HGP創英ﾌﾟﾚｾﾞﾝｽEB" panose="02020800000000000000" pitchFamily="18" charset="-128"/>
                <a:ea typeface="HGP創英ﾌﾟﾚｾﾞﾝｽEB" panose="02020800000000000000" pitchFamily="18" charset="-128"/>
              </a:rPr>
              <a:t>本助成制度を活用して、処遇改善で求められるキャリアパスに基づく給与制度を構築する</a:t>
            </a:r>
            <a:endParaRPr kumimoji="1" lang="en-US" altLang="ja-JP" sz="1400" u="sng" dirty="0" smtClean="0">
              <a:solidFill>
                <a:schemeClr val="tx1"/>
              </a:solidFill>
              <a:latin typeface="HGP創英ﾌﾟﾚｾﾞﾝｽEB" panose="02020800000000000000" pitchFamily="18" charset="-128"/>
              <a:ea typeface="HGP創英ﾌﾟﾚｾﾞﾝｽEB" panose="02020800000000000000" pitchFamily="18" charset="-128"/>
            </a:endParaRPr>
          </a:p>
          <a:p>
            <a:r>
              <a:rPr lang="ja-JP" altLang="en-US" sz="1400" u="sng" dirty="0">
                <a:solidFill>
                  <a:schemeClr val="tx1"/>
                </a:solidFill>
                <a:latin typeface="HGP創英ﾌﾟﾚｾﾞﾝｽEB" panose="02020800000000000000" pitchFamily="18" charset="-128"/>
                <a:ea typeface="HGP創英ﾌﾟﾚｾﾞﾝｽEB" panose="02020800000000000000" pitchFamily="18" charset="-128"/>
              </a:rPr>
              <a:t>　</a:t>
            </a:r>
            <a:r>
              <a:rPr lang="ja-JP" altLang="en-US" sz="1400" u="sng" dirty="0" smtClean="0">
                <a:solidFill>
                  <a:schemeClr val="tx1"/>
                </a:solidFill>
                <a:latin typeface="HGP創英ﾌﾟﾚｾﾞﾝｽEB" panose="02020800000000000000" pitchFamily="18" charset="-128"/>
                <a:ea typeface="HGP創英ﾌﾟﾚｾﾞﾝｽEB" panose="02020800000000000000" pitchFamily="18" charset="-128"/>
              </a:rPr>
              <a:t>ためのコンサルティングが可能となります</a:t>
            </a:r>
            <a:r>
              <a:rPr lang="ja-JP" altLang="en-US" sz="1400" u="sng" dirty="0" smtClean="0">
                <a:solidFill>
                  <a:schemeClr val="tx1"/>
                </a:solidFill>
                <a:latin typeface="HGP創英ﾌﾟﾚｾﾞﾝｽEB" panose="02020800000000000000" pitchFamily="18" charset="-128"/>
                <a:ea typeface="HGP創英ﾌﾟﾚｾﾞﾝｽEB" panose="02020800000000000000" pitchFamily="18" charset="-128"/>
              </a:rPr>
              <a:t>。</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詳細については、ご連絡ください。</a:t>
            </a:r>
            <a:r>
              <a:rPr kumimoji="1" lang="ja-JP" altLang="en-US" sz="1600" dirty="0" smtClean="0">
                <a:solidFill>
                  <a:schemeClr val="tx1"/>
                </a:solidFill>
                <a:latin typeface="HGP創英ﾌﾟﾚｾﾞﾝｽEB" panose="02020800000000000000" pitchFamily="18" charset="-128"/>
                <a:ea typeface="HGP創英ﾌﾟﾚｾﾞﾝｽEB" panose="02020800000000000000" pitchFamily="18" charset="-128"/>
              </a:rPr>
              <a:t>　　　　　　</a:t>
            </a:r>
            <a:endParaRPr kumimoji="1" lang="ja-JP" altLang="en-US" sz="1600" dirty="0">
              <a:solidFill>
                <a:schemeClr val="tx1"/>
              </a:solidFill>
              <a:latin typeface="HGP創英ﾌﾟﾚｾﾞﾝｽEB" panose="02020800000000000000" pitchFamily="18" charset="-128"/>
              <a:ea typeface="HGP創英ﾌﾟﾚｾﾞﾝｽEB" panose="02020800000000000000" pitchFamily="18" charset="-128"/>
            </a:endParaRPr>
          </a:p>
        </p:txBody>
      </p:sp>
      <p:sp>
        <p:nvSpPr>
          <p:cNvPr id="12" name="正方形/長方形 11"/>
          <p:cNvSpPr/>
          <p:nvPr/>
        </p:nvSpPr>
        <p:spPr>
          <a:xfrm>
            <a:off x="189479" y="5918762"/>
            <a:ext cx="3978484" cy="372803"/>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HGP創英ﾌﾟﾚｾﾞﾝｽEB" panose="02020800000000000000" pitchFamily="18" charset="-128"/>
                <a:ea typeface="HGP創英ﾌﾟﾚｾﾞﾝｽEB" panose="02020800000000000000" pitchFamily="18" charset="-128"/>
              </a:rPr>
              <a:t>❷</a:t>
            </a:r>
            <a:r>
              <a:rPr lang="ja-JP" altLang="en-US" sz="1600" dirty="0" smtClean="0">
                <a:solidFill>
                  <a:schemeClr val="tx1"/>
                </a:solidFill>
                <a:latin typeface="HGP創英ﾌﾟﾚｾﾞﾝｽEB" panose="02020800000000000000" pitchFamily="18" charset="-128"/>
                <a:ea typeface="HGP創英ﾌﾟﾚｾﾞﾝｽEB" panose="02020800000000000000" pitchFamily="18" charset="-128"/>
              </a:rPr>
              <a:t>　保育労働者雇用管理助成制度について</a:t>
            </a:r>
            <a:endParaRPr kumimoji="1" lang="ja-JP" altLang="en-US" sz="1600" dirty="0">
              <a:solidFill>
                <a:schemeClr val="tx1"/>
              </a:solidFill>
              <a:latin typeface="HGP創英ﾌﾟﾚｾﾞﾝｽEB" panose="02020800000000000000" pitchFamily="18" charset="-128"/>
              <a:ea typeface="HGP創英ﾌﾟﾚｾﾞﾝｽEB" panose="02020800000000000000" pitchFamily="18" charset="-128"/>
            </a:endParaRPr>
          </a:p>
        </p:txBody>
      </p:sp>
      <p:cxnSp>
        <p:nvCxnSpPr>
          <p:cNvPr id="7" name="直線コネクタ 6"/>
          <p:cNvCxnSpPr/>
          <p:nvPr/>
        </p:nvCxnSpPr>
        <p:spPr>
          <a:xfrm flipV="1">
            <a:off x="0" y="9335386"/>
            <a:ext cx="7559675" cy="2126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680261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1044</TotalTime>
  <Words>41</Words>
  <Application>Microsoft Office PowerPoint</Application>
  <PresentationFormat>ユーザー設定</PresentationFormat>
  <Paragraphs>41</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HGP創英ﾌﾟﾚｾﾞﾝｽEB</vt:lpstr>
      <vt:lpstr>ＭＳ Ｐゴシック</vt:lpstr>
      <vt:lpstr>メイリオ</vt:lpstr>
      <vt:lpstr>Arial</vt:lpstr>
      <vt:lpstr>Calibri</vt:lpstr>
      <vt:lpstr>Calibri Light</vt:lpstr>
      <vt:lpstr>Microsoft Himalaya</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saito</dc:creator>
  <cp:lastModifiedBy>saito</cp:lastModifiedBy>
  <cp:revision>133</cp:revision>
  <cp:lastPrinted>2017-02-14T06:14:49Z</cp:lastPrinted>
  <dcterms:created xsi:type="dcterms:W3CDTF">2015-04-19T12:59:25Z</dcterms:created>
  <dcterms:modified xsi:type="dcterms:W3CDTF">2017-03-16T04:43:20Z</dcterms:modified>
</cp:coreProperties>
</file>